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Roboto Slab"/>
      <p:regular r:id="rId33"/>
      <p:bold r:id="rId34"/>
    </p:embeddedFont>
    <p:embeddedFont>
      <p:font typeface="Raleway"/>
      <p:regular r:id="rId35"/>
      <p:bold r:id="rId36"/>
      <p:italic r:id="rId37"/>
      <p:boldItalic r:id="rId38"/>
    </p:embeddedFont>
    <p:embeddedFont>
      <p:font typeface="Roboto"/>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89DC7E2-B286-4FA8-B1EE-E3E68D4A78C7}">
  <a:tblStyle styleId="{389DC7E2-B286-4FA8-B1EE-E3E68D4A78C7}"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4.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6.xml"/><Relationship Id="rId44" Type="http://schemas.openxmlformats.org/officeDocument/2006/relationships/font" Target="fonts/Lato-bold.fntdata"/><Relationship Id="rId21" Type="http://schemas.openxmlformats.org/officeDocument/2006/relationships/slide" Target="slides/slide15.xml"/><Relationship Id="rId43" Type="http://schemas.openxmlformats.org/officeDocument/2006/relationships/font" Target="fonts/Lato-regular.fntdata"/><Relationship Id="rId24" Type="http://schemas.openxmlformats.org/officeDocument/2006/relationships/slide" Target="slides/slide18.xml"/><Relationship Id="rId46" Type="http://schemas.openxmlformats.org/officeDocument/2006/relationships/font" Target="fonts/Lato-boldItalic.fntdata"/><Relationship Id="rId23" Type="http://schemas.openxmlformats.org/officeDocument/2006/relationships/slide" Target="slides/slide17.xml"/><Relationship Id="rId45"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Slab-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leway-regular.fntdata"/><Relationship Id="rId12" Type="http://schemas.openxmlformats.org/officeDocument/2006/relationships/slide" Target="slides/slide6.xml"/><Relationship Id="rId34" Type="http://schemas.openxmlformats.org/officeDocument/2006/relationships/font" Target="fonts/RobotoSlab-bold.fntdata"/><Relationship Id="rId15" Type="http://schemas.openxmlformats.org/officeDocument/2006/relationships/slide" Target="slides/slide9.xml"/><Relationship Id="rId37" Type="http://schemas.openxmlformats.org/officeDocument/2006/relationships/font" Target="fonts/Raleway-italic.fntdata"/><Relationship Id="rId14" Type="http://schemas.openxmlformats.org/officeDocument/2006/relationships/slide" Target="slides/slide8.xml"/><Relationship Id="rId36" Type="http://schemas.openxmlformats.org/officeDocument/2006/relationships/font" Target="fonts/Raleway-bold.fntdata"/><Relationship Id="rId17" Type="http://schemas.openxmlformats.org/officeDocument/2006/relationships/slide" Target="slides/slide11.xml"/><Relationship Id="rId39" Type="http://schemas.openxmlformats.org/officeDocument/2006/relationships/font" Target="fonts/Roboto-regular.fntdata"/><Relationship Id="rId16" Type="http://schemas.openxmlformats.org/officeDocument/2006/relationships/slide" Target="slides/slide10.xml"/><Relationship Id="rId38" Type="http://schemas.openxmlformats.org/officeDocument/2006/relationships/font" Target="fonts/Raleway-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png>
</file>

<file path=ppt/media/image24.jp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gsp.humboldt.edu/OLM/Courses/GSP_216_Online/lesson2-1/reflectance.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064acc2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b064acc2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b048392e74_1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b048392e74_1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80873b9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80873b9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048392e74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048392e74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b064acc2b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b064acc2b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a80873b9d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a80873b9d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Model: ResNet50</a:t>
            </a:r>
            <a:endParaRPr/>
          </a:p>
          <a:p>
            <a:pPr indent="-317500" lvl="0" marL="457200" rtl="0" algn="l">
              <a:spcBef>
                <a:spcPts val="0"/>
              </a:spcBef>
              <a:spcAft>
                <a:spcPts val="0"/>
              </a:spcAft>
              <a:buSzPts val="1400"/>
              <a:buChar char="●"/>
            </a:pPr>
            <a:r>
              <a:rPr lang="en"/>
              <a:t>Establish a hypothesis</a:t>
            </a:r>
            <a:endParaRPr/>
          </a:p>
          <a:p>
            <a:pPr indent="-317500" lvl="0" marL="457200" rtl="0" algn="l">
              <a:spcBef>
                <a:spcPts val="0"/>
              </a:spcBef>
              <a:spcAft>
                <a:spcPts val="0"/>
              </a:spcAft>
              <a:buSzPts val="1400"/>
              <a:buChar char="●"/>
            </a:pPr>
            <a:r>
              <a:rPr lang="en"/>
              <a:t>Establish a baseline</a:t>
            </a:r>
            <a:endParaRPr/>
          </a:p>
          <a:p>
            <a:pPr indent="-317500" lvl="0" marL="457200" rtl="0" algn="l">
              <a:spcBef>
                <a:spcPts val="0"/>
              </a:spcBef>
              <a:spcAft>
                <a:spcPts val="0"/>
              </a:spcAft>
              <a:buSzPts val="1400"/>
              <a:buChar char="●"/>
            </a:pPr>
            <a:r>
              <a:rPr lang="en"/>
              <a:t>Add / remove bands systematically</a:t>
            </a:r>
            <a:endParaRPr/>
          </a:p>
          <a:p>
            <a:pPr indent="-317500" lvl="0" marL="457200" rtl="0" algn="l">
              <a:spcBef>
                <a:spcPts val="0"/>
              </a:spcBef>
              <a:spcAft>
                <a:spcPts val="0"/>
              </a:spcAft>
              <a:buSzPts val="1400"/>
              <a:buChar char="●"/>
            </a:pPr>
            <a:r>
              <a:rPr lang="en"/>
              <a:t>Evaluate with Accuracy, Precision, Recall, and Loss</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064acc2b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064acc2b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b048392e74_1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b048392e74_1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 was focused on testing broad set of bands. Outcome is RGB + Coastal aerosol and VRE are best benchmarks.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b048392e74_1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b048392e74_1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 is benchmark. We removed RGB in #7 to test performance. No </a:t>
            </a:r>
            <a:r>
              <a:rPr lang="en"/>
              <a:t>degradation</a:t>
            </a:r>
            <a:r>
              <a:rPr lang="en"/>
              <a:t> in accuracy and minimal loss increase.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064acc2b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064acc2b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048392e74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048392e74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048392e74_1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048392e74_1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048392e74_1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048392e74_1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80873b9d8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a80873b9d8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 </a:t>
            </a:r>
            <a:r>
              <a:rPr lang="en" u="sng">
                <a:solidFill>
                  <a:schemeClr val="hlink"/>
                </a:solidFill>
                <a:hlinkClick r:id="rId2"/>
              </a:rPr>
              <a:t>http://gsp.humboldt.edu/OLM/Courses/GSP_216_Online/lesson2-1/reflectance.html</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i="1" lang="en" sz="1200">
                <a:solidFill>
                  <a:schemeClr val="dk1"/>
                </a:solidFill>
                <a:latin typeface="Roboto"/>
                <a:ea typeface="Roboto"/>
                <a:cs typeface="Roboto"/>
                <a:sym typeface="Roboto"/>
              </a:rPr>
              <a:t>“In general, healthy vegetation is a very good absorber of electromagnetic energy in the visible region. Chlorophyll strongly absorbs light at wavelengths around 0.45 (blue) and 0.67 µm (red) and reflects strongly in green light, therefore our eyes perceive healthy vegetation as green. </a:t>
            </a:r>
            <a:endParaRPr i="1" sz="1200">
              <a:solidFill>
                <a:schemeClr val="dk1"/>
              </a:solidFill>
              <a:latin typeface="Roboto"/>
              <a:ea typeface="Roboto"/>
              <a:cs typeface="Roboto"/>
              <a:sym typeface="Roboto"/>
            </a:endParaRPr>
          </a:p>
          <a:p>
            <a:pPr indent="0" lvl="0" marL="0" rtl="0" algn="l">
              <a:lnSpc>
                <a:spcPct val="115000"/>
              </a:lnSpc>
              <a:spcBef>
                <a:spcPts val="1600"/>
              </a:spcBef>
              <a:spcAft>
                <a:spcPts val="1600"/>
              </a:spcAft>
              <a:buNone/>
            </a:pPr>
            <a:r>
              <a:rPr i="1" lang="en" sz="1200">
                <a:solidFill>
                  <a:schemeClr val="dk1"/>
                </a:solidFill>
                <a:latin typeface="Roboto"/>
                <a:ea typeface="Roboto"/>
                <a:cs typeface="Roboto"/>
                <a:sym typeface="Roboto"/>
              </a:rPr>
              <a:t>Healthy plants have a high reflectance in the near-infrared between 0.7 and 1.3 µm. This is primarily due to healthy internal structure of plant leaves. As this internal structure varies amongst different plant species, the near infrared wavelengths can be used to discriminate between different plant species.”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b0864f0a5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b0864f0a5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b048392e74_1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b048392e74_1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b048392e74_1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b048392e74_1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b0864f0a5e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b0864f0a5e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a80873b9d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a80873b9d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f6805ef3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f6805ef3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Monitoring of soil properties and crop conditions, along with cultivation activity mapping, helps researchers and farmers to assess land use, predict harvests, monitor seasonal changes and assist in implementing policies for sustainable development.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b048392e74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b048392e74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In medical and psychological research: is a research method in which the roles and functions of an organ, tissue, or any part of a living organism, is examined through its surgical removal and observing the behaviour of the organism in its absence </a:t>
            </a:r>
            <a:endParaRPr sz="8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b048392e74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b048392e74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b0864f0a5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b0864f0a5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b064acc2b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b064acc2b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b048392e74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b048392e74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p:nvPr/>
        </p:nvSpPr>
        <p:spPr>
          <a:xfrm>
            <a:off x="429300" y="267300"/>
            <a:ext cx="8285400" cy="4608900"/>
          </a:xfrm>
          <a:prstGeom prst="rect">
            <a:avLst/>
          </a:prstGeom>
          <a:solidFill>
            <a:srgbClr val="FFFFFF">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60" name="Google Shape;60;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1" name="Google Shape;61;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cxnSp>
        <p:nvCxnSpPr>
          <p:cNvPr id="18" name="Google Shape;18;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9" name="Google Shape;19;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429300" y="267300"/>
            <a:ext cx="8285400" cy="4608900"/>
          </a:xfrm>
          <a:prstGeom prst="rect">
            <a:avLst/>
          </a:prstGeom>
          <a:solidFill>
            <a:srgbClr val="FFFFFF">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4" name="Google Shape;24;p4"/>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p:nvPr/>
        </p:nvSpPr>
        <p:spPr>
          <a:xfrm>
            <a:off x="429300" y="267300"/>
            <a:ext cx="8285400" cy="4608900"/>
          </a:xfrm>
          <a:prstGeom prst="rect">
            <a:avLst/>
          </a:prstGeom>
          <a:solidFill>
            <a:srgbClr val="FFFFFF">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30" name="Google Shape;30;p5"/>
          <p:cNvSpPr txBox="1"/>
          <p:nvPr>
            <p:ph type="title"/>
          </p:nvPr>
        </p:nvSpPr>
        <p:spPr>
          <a:xfrm>
            <a:off x="429300" y="458025"/>
            <a:ext cx="82854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body"/>
          </p:nvPr>
        </p:nvSpPr>
        <p:spPr>
          <a:xfrm>
            <a:off x="470575" y="1489825"/>
            <a:ext cx="39171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5"/>
          <p:cNvSpPr txBox="1"/>
          <p:nvPr>
            <p:ph idx="2" type="body"/>
          </p:nvPr>
        </p:nvSpPr>
        <p:spPr>
          <a:xfrm>
            <a:off x="4756200" y="1489825"/>
            <a:ext cx="39585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p:nvPr/>
        </p:nvSpPr>
        <p:spPr>
          <a:xfrm>
            <a:off x="429300" y="267300"/>
            <a:ext cx="8285400" cy="4608900"/>
          </a:xfrm>
          <a:prstGeom prst="rect">
            <a:avLst/>
          </a:prstGeom>
          <a:solidFill>
            <a:srgbClr val="FFFFFF">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txBox="1"/>
          <p:nvPr>
            <p:ph type="title"/>
          </p:nvPr>
        </p:nvSpPr>
        <p:spPr>
          <a:xfrm>
            <a:off x="429300" y="458025"/>
            <a:ext cx="83268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p:nvPr/>
        </p:nvSpPr>
        <p:spPr>
          <a:xfrm>
            <a:off x="429300" y="267300"/>
            <a:ext cx="8285400" cy="4608900"/>
          </a:xfrm>
          <a:prstGeom prst="rect">
            <a:avLst/>
          </a:prstGeom>
          <a:solidFill>
            <a:srgbClr val="FFFFFF">
              <a:alpha val="838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41" name="Google Shape;41;p7"/>
          <p:cNvSpPr txBox="1"/>
          <p:nvPr>
            <p:ph type="title"/>
          </p:nvPr>
        </p:nvSpPr>
        <p:spPr>
          <a:xfrm>
            <a:off x="489300" y="555600"/>
            <a:ext cx="27066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489225" y="1594025"/>
            <a:ext cx="27066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7" name="Shape 47"/>
        <p:cNvGrpSpPr/>
        <p:nvPr/>
      </p:nvGrpSpPr>
      <p:grpSpPr>
        <a:xfrm>
          <a:off x="0" y="0"/>
          <a:ext cx="0" cy="0"/>
          <a:chOff x="0" y="0"/>
          <a:chExt cx="0" cy="0"/>
        </a:xfrm>
      </p:grpSpPr>
      <p:sp>
        <p:nvSpPr>
          <p:cNvPr id="48" name="Google Shape;48;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50" name="Google Shape;50;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51" name="Google Shape;51;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52" name="Google Shape;52;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3" name="Google Shape;5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6" name="Google Shape;5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12.jpg"/><Relationship Id="rId5" Type="http://schemas.openxmlformats.org/officeDocument/2006/relationships/image" Target="../media/image11.jpg"/><Relationship Id="rId6" Type="http://schemas.openxmlformats.org/officeDocument/2006/relationships/image" Target="../media/image13.jpg"/><Relationship Id="rId7" Type="http://schemas.openxmlformats.org/officeDocument/2006/relationships/hyperlink" Target="https://gisgeography.com/sentinel-2-bands-combination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2.jp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jpg"/><Relationship Id="rId4" Type="http://schemas.openxmlformats.org/officeDocument/2006/relationships/hyperlink" Target="https://www.diva-portal.org/smash/get/diva2:1349978/FULLTEXT01.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26.jpg"/><Relationship Id="rId4" Type="http://schemas.openxmlformats.org/officeDocument/2006/relationships/hyperlink" Target="https://github.com/UCB-Sentinel-2-Image-Study/ablation-study"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1" Type="http://schemas.openxmlformats.org/officeDocument/2006/relationships/image" Target="../media/image29.png"/><Relationship Id="rId10" Type="http://schemas.openxmlformats.org/officeDocument/2006/relationships/image" Target="../media/image36.png"/><Relationship Id="rId13" Type="http://schemas.openxmlformats.org/officeDocument/2006/relationships/image" Target="../media/image30.png"/><Relationship Id="rId12"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31.png"/><Relationship Id="rId9" Type="http://schemas.openxmlformats.org/officeDocument/2006/relationships/image" Target="../media/image27.png"/><Relationship Id="rId5" Type="http://schemas.openxmlformats.org/officeDocument/2006/relationships/image" Target="../media/image33.png"/><Relationship Id="rId6" Type="http://schemas.openxmlformats.org/officeDocument/2006/relationships/image" Target="../media/image28.png"/><Relationship Id="rId7" Type="http://schemas.openxmlformats.org/officeDocument/2006/relationships/image" Target="../media/image32.png"/><Relationship Id="rId8"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 name="Shape 67"/>
        <p:cNvGrpSpPr/>
        <p:nvPr/>
      </p:nvGrpSpPr>
      <p:grpSpPr>
        <a:xfrm>
          <a:off x="0" y="0"/>
          <a:ext cx="0" cy="0"/>
          <a:chOff x="0" y="0"/>
          <a:chExt cx="0" cy="0"/>
        </a:xfrm>
      </p:grpSpPr>
      <p:sp>
        <p:nvSpPr>
          <p:cNvPr id="68" name="Google Shape;68;p13"/>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Mumin Start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graphicFrame>
        <p:nvGraphicFramePr>
          <p:cNvPr id="166" name="Google Shape;166;p22"/>
          <p:cNvGraphicFramePr/>
          <p:nvPr/>
        </p:nvGraphicFramePr>
        <p:xfrm>
          <a:off x="1524000" y="487363"/>
          <a:ext cx="3000000" cy="3000000"/>
        </p:xfrm>
        <a:graphic>
          <a:graphicData uri="http://schemas.openxmlformats.org/drawingml/2006/table">
            <a:tbl>
              <a:tblPr>
                <a:noFill/>
                <a:tableStyleId>{389DC7E2-B286-4FA8-B1EE-E3E68D4A78C7}</a:tableStyleId>
              </a:tblPr>
              <a:tblGrid>
                <a:gridCol w="1485900"/>
                <a:gridCol w="1009650"/>
                <a:gridCol w="1457325"/>
                <a:gridCol w="2143125"/>
              </a:tblGrid>
              <a:tr h="12700">
                <a:tc>
                  <a:txBody>
                    <a:bodyPr/>
                    <a:lstStyle/>
                    <a:p>
                      <a:pPr indent="0" lvl="0" marL="0" rtl="0" algn="ctr">
                        <a:spcBef>
                          <a:spcPts val="0"/>
                        </a:spcBef>
                        <a:spcAft>
                          <a:spcPts val="0"/>
                        </a:spcAft>
                        <a:buNone/>
                      </a:pPr>
                      <a:r>
                        <a:rPr b="1" lang="en" sz="1200"/>
                        <a:t>Band</a:t>
                      </a:r>
                      <a:endParaRPr b="1" sz="1200"/>
                    </a:p>
                  </a:txBody>
                  <a:tcPr marT="63500" marB="63500" marR="63500" marL="63500">
                    <a:solidFill>
                      <a:srgbClr val="FFFFFF"/>
                    </a:solidFill>
                  </a:tcPr>
                </a:tc>
                <a:tc>
                  <a:txBody>
                    <a:bodyPr/>
                    <a:lstStyle/>
                    <a:p>
                      <a:pPr indent="0" lvl="0" marL="0" rtl="0" algn="ctr">
                        <a:spcBef>
                          <a:spcPts val="0"/>
                        </a:spcBef>
                        <a:spcAft>
                          <a:spcPts val="0"/>
                        </a:spcAft>
                        <a:buNone/>
                      </a:pPr>
                      <a:r>
                        <a:rPr b="1" lang="en" sz="1200"/>
                        <a:t>Resolution</a:t>
                      </a:r>
                      <a:endParaRPr b="1" sz="1200"/>
                    </a:p>
                  </a:txBody>
                  <a:tcPr marT="63500" marB="63500" marR="63500" marL="63500">
                    <a:solidFill>
                      <a:srgbClr val="FFFFFF"/>
                    </a:solidFill>
                  </a:tcPr>
                </a:tc>
                <a:tc>
                  <a:txBody>
                    <a:bodyPr/>
                    <a:lstStyle/>
                    <a:p>
                      <a:pPr indent="0" lvl="0" marL="0" rtl="0" algn="ctr">
                        <a:spcBef>
                          <a:spcPts val="0"/>
                        </a:spcBef>
                        <a:spcAft>
                          <a:spcPts val="0"/>
                        </a:spcAft>
                        <a:buNone/>
                      </a:pPr>
                      <a:r>
                        <a:rPr b="1" lang="en" sz="1200"/>
                        <a:t>Wavelength</a:t>
                      </a:r>
                      <a:endParaRPr b="1" sz="1200"/>
                    </a:p>
                  </a:txBody>
                  <a:tcPr marT="63500" marB="63500" marR="63500" marL="63500">
                    <a:solidFill>
                      <a:srgbClr val="FFFFFF"/>
                    </a:solidFill>
                  </a:tcPr>
                </a:tc>
                <a:tc>
                  <a:txBody>
                    <a:bodyPr/>
                    <a:lstStyle/>
                    <a:p>
                      <a:pPr indent="0" lvl="0" marL="0" rtl="0" algn="ctr">
                        <a:spcBef>
                          <a:spcPts val="0"/>
                        </a:spcBef>
                        <a:spcAft>
                          <a:spcPts val="0"/>
                        </a:spcAft>
                        <a:buNone/>
                      </a:pPr>
                      <a:r>
                        <a:rPr b="1" lang="en" sz="1200"/>
                        <a:t>Description</a:t>
                      </a:r>
                      <a:endParaRPr b="1" sz="1200"/>
                    </a:p>
                  </a:txBody>
                  <a:tcPr marT="63500" marB="63500" marR="63500" marL="63500">
                    <a:solidFill>
                      <a:srgbClr val="FFFFFF"/>
                    </a:solidFill>
                  </a:tcPr>
                </a:tc>
              </a:tr>
              <a:tr h="12700">
                <a:tc>
                  <a:txBody>
                    <a:bodyPr/>
                    <a:lstStyle/>
                    <a:p>
                      <a:pPr indent="0" lvl="0" marL="0" rtl="0" algn="l">
                        <a:spcBef>
                          <a:spcPts val="0"/>
                        </a:spcBef>
                        <a:spcAft>
                          <a:spcPts val="0"/>
                        </a:spcAft>
                        <a:buNone/>
                      </a:pPr>
                      <a:r>
                        <a:rPr lang="en" sz="1100">
                          <a:solidFill>
                            <a:srgbClr val="202124"/>
                          </a:solidFill>
                        </a:rPr>
                        <a:t>B01</a:t>
                      </a:r>
                      <a:endParaRPr sz="1100">
                        <a:solidFill>
                          <a:srgbClr val="202124"/>
                        </a:solidFill>
                      </a:endParaRPr>
                    </a:p>
                  </a:txBody>
                  <a:tcPr marT="63500" marB="63500" marR="63500" marL="63500">
                    <a:solidFill>
                      <a:srgbClr val="D9EAD3"/>
                    </a:solidFill>
                  </a:tcPr>
                </a:tc>
                <a:tc>
                  <a:txBody>
                    <a:bodyPr/>
                    <a:lstStyle/>
                    <a:p>
                      <a:pPr indent="0" lvl="0" marL="0" rtl="0" algn="ctr">
                        <a:spcBef>
                          <a:spcPts val="0"/>
                        </a:spcBef>
                        <a:spcAft>
                          <a:spcPts val="0"/>
                        </a:spcAft>
                        <a:buNone/>
                      </a:pPr>
                      <a:r>
                        <a:rPr lang="en" sz="1100">
                          <a:solidFill>
                            <a:srgbClr val="202124"/>
                          </a:solidFill>
                        </a:rPr>
                        <a:t>60m</a:t>
                      </a:r>
                      <a:endParaRPr sz="1100">
                        <a:solidFill>
                          <a:srgbClr val="202124"/>
                        </a:solidFill>
                      </a:endParaRPr>
                    </a:p>
                  </a:txBody>
                  <a:tcPr marT="63500" marB="63500" marR="63500" marL="63500">
                    <a:solidFill>
                      <a:srgbClr val="D9EAD3"/>
                    </a:solidFill>
                  </a:tcPr>
                </a:tc>
                <a:tc>
                  <a:txBody>
                    <a:bodyPr/>
                    <a:lstStyle/>
                    <a:p>
                      <a:pPr indent="0" lvl="0" marL="0" rtl="0" algn="ctr">
                        <a:spcBef>
                          <a:spcPts val="0"/>
                        </a:spcBef>
                        <a:spcAft>
                          <a:spcPts val="0"/>
                        </a:spcAft>
                        <a:buNone/>
                      </a:pPr>
                      <a:r>
                        <a:rPr lang="en" sz="1100">
                          <a:solidFill>
                            <a:srgbClr val="202124"/>
                          </a:solidFill>
                        </a:rPr>
                        <a:t>443 nm</a:t>
                      </a:r>
                      <a:endParaRPr sz="1100">
                        <a:solidFill>
                          <a:srgbClr val="202124"/>
                        </a:solidFill>
                      </a:endParaRPr>
                    </a:p>
                  </a:txBody>
                  <a:tcPr marT="63500" marB="63500" marR="63500" marL="63500">
                    <a:solidFill>
                      <a:srgbClr val="D9EAD3"/>
                    </a:solidFill>
                  </a:tcPr>
                </a:tc>
                <a:tc>
                  <a:txBody>
                    <a:bodyPr/>
                    <a:lstStyle/>
                    <a:p>
                      <a:pPr indent="0" lvl="0" marL="0" rtl="0" algn="l">
                        <a:spcBef>
                          <a:spcPts val="0"/>
                        </a:spcBef>
                        <a:spcAft>
                          <a:spcPts val="0"/>
                        </a:spcAft>
                        <a:buNone/>
                      </a:pPr>
                      <a:r>
                        <a:rPr lang="en" sz="1100">
                          <a:solidFill>
                            <a:srgbClr val="202124"/>
                          </a:solidFill>
                        </a:rPr>
                        <a:t>Coastal aerosol</a:t>
                      </a:r>
                      <a:endParaRPr sz="1100">
                        <a:solidFill>
                          <a:srgbClr val="202124"/>
                        </a:solidFill>
                      </a:endParaRPr>
                    </a:p>
                  </a:txBody>
                  <a:tcPr marT="63500" marB="63500" marR="63500" marL="63500">
                    <a:solidFill>
                      <a:srgbClr val="D9EAD3"/>
                    </a:solidFill>
                  </a:tcPr>
                </a:tc>
              </a:tr>
              <a:tr h="12700">
                <a:tc>
                  <a:txBody>
                    <a:bodyPr/>
                    <a:lstStyle/>
                    <a:p>
                      <a:pPr indent="0" lvl="0" marL="0" rtl="0" algn="l">
                        <a:spcBef>
                          <a:spcPts val="0"/>
                        </a:spcBef>
                        <a:spcAft>
                          <a:spcPts val="0"/>
                        </a:spcAft>
                        <a:buNone/>
                      </a:pPr>
                      <a:r>
                        <a:rPr lang="en" sz="1100">
                          <a:solidFill>
                            <a:srgbClr val="202124"/>
                          </a:solidFill>
                        </a:rPr>
                        <a:t>B02</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10m</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490 nm</a:t>
                      </a:r>
                      <a:endParaRPr sz="1100">
                        <a:solidFill>
                          <a:srgbClr val="202124"/>
                        </a:solidFill>
                      </a:endParaRPr>
                    </a:p>
                  </a:txBody>
                  <a:tcPr marT="88900" marB="63500" marR="190500" marL="190500" anchor="ctr">
                    <a:solidFill>
                      <a:srgbClr val="FFE599"/>
                    </a:solidFill>
                  </a:tcPr>
                </a:tc>
                <a:tc>
                  <a:txBody>
                    <a:bodyPr/>
                    <a:lstStyle/>
                    <a:p>
                      <a:pPr indent="0" lvl="0" marL="0" rtl="0" algn="l">
                        <a:spcBef>
                          <a:spcPts val="0"/>
                        </a:spcBef>
                        <a:spcAft>
                          <a:spcPts val="0"/>
                        </a:spcAft>
                        <a:buNone/>
                      </a:pPr>
                      <a:r>
                        <a:rPr lang="en" sz="1100">
                          <a:solidFill>
                            <a:srgbClr val="202124"/>
                          </a:solidFill>
                        </a:rPr>
                        <a:t>Blue</a:t>
                      </a:r>
                      <a:endParaRPr sz="1100">
                        <a:solidFill>
                          <a:srgbClr val="202124"/>
                        </a:solidFill>
                      </a:endParaRPr>
                    </a:p>
                  </a:txBody>
                  <a:tcPr marT="63500" marB="63500" marR="63500" marL="63500">
                    <a:solidFill>
                      <a:srgbClr val="FFE599"/>
                    </a:solidFill>
                  </a:tcPr>
                </a:tc>
              </a:tr>
              <a:tr h="12700">
                <a:tc>
                  <a:txBody>
                    <a:bodyPr/>
                    <a:lstStyle/>
                    <a:p>
                      <a:pPr indent="0" lvl="0" marL="0" rtl="0" algn="l">
                        <a:spcBef>
                          <a:spcPts val="0"/>
                        </a:spcBef>
                        <a:spcAft>
                          <a:spcPts val="0"/>
                        </a:spcAft>
                        <a:buNone/>
                      </a:pPr>
                      <a:r>
                        <a:rPr lang="en" sz="1100">
                          <a:solidFill>
                            <a:srgbClr val="202124"/>
                          </a:solidFill>
                        </a:rPr>
                        <a:t>B03</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10m</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560 nm</a:t>
                      </a:r>
                      <a:endParaRPr sz="1100">
                        <a:solidFill>
                          <a:srgbClr val="202124"/>
                        </a:solidFill>
                      </a:endParaRPr>
                    </a:p>
                  </a:txBody>
                  <a:tcPr marT="88900" marB="63500" marR="190500" marL="190500" anchor="ctr">
                    <a:solidFill>
                      <a:srgbClr val="FFE599"/>
                    </a:solidFill>
                  </a:tcPr>
                </a:tc>
                <a:tc>
                  <a:txBody>
                    <a:bodyPr/>
                    <a:lstStyle/>
                    <a:p>
                      <a:pPr indent="0" lvl="0" marL="0" rtl="0" algn="l">
                        <a:spcBef>
                          <a:spcPts val="0"/>
                        </a:spcBef>
                        <a:spcAft>
                          <a:spcPts val="0"/>
                        </a:spcAft>
                        <a:buNone/>
                      </a:pPr>
                      <a:r>
                        <a:rPr lang="en" sz="1100">
                          <a:solidFill>
                            <a:srgbClr val="202124"/>
                          </a:solidFill>
                        </a:rPr>
                        <a:t>Green</a:t>
                      </a:r>
                      <a:endParaRPr sz="1100">
                        <a:solidFill>
                          <a:srgbClr val="202124"/>
                        </a:solidFill>
                      </a:endParaRPr>
                    </a:p>
                  </a:txBody>
                  <a:tcPr marT="63500" marB="63500" marR="63500" marL="63500">
                    <a:solidFill>
                      <a:srgbClr val="FFE599"/>
                    </a:solidFill>
                  </a:tcPr>
                </a:tc>
              </a:tr>
              <a:tr h="12700">
                <a:tc>
                  <a:txBody>
                    <a:bodyPr/>
                    <a:lstStyle/>
                    <a:p>
                      <a:pPr indent="0" lvl="0" marL="0" rtl="0" algn="l">
                        <a:spcBef>
                          <a:spcPts val="0"/>
                        </a:spcBef>
                        <a:spcAft>
                          <a:spcPts val="0"/>
                        </a:spcAft>
                        <a:buNone/>
                      </a:pPr>
                      <a:r>
                        <a:rPr lang="en" sz="1100">
                          <a:solidFill>
                            <a:srgbClr val="202124"/>
                          </a:solidFill>
                        </a:rPr>
                        <a:t>B04</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10m</a:t>
                      </a:r>
                      <a:endParaRPr sz="1100">
                        <a:solidFill>
                          <a:srgbClr val="202124"/>
                        </a:solidFill>
                      </a:endParaRPr>
                    </a:p>
                  </a:txBody>
                  <a:tcPr marT="63500" marB="63500" marR="63500" marL="63500">
                    <a:solidFill>
                      <a:srgbClr val="FFE599"/>
                    </a:solidFill>
                  </a:tcPr>
                </a:tc>
                <a:tc>
                  <a:txBody>
                    <a:bodyPr/>
                    <a:lstStyle/>
                    <a:p>
                      <a:pPr indent="0" lvl="0" marL="0" rtl="0" algn="ctr">
                        <a:spcBef>
                          <a:spcPts val="0"/>
                        </a:spcBef>
                        <a:spcAft>
                          <a:spcPts val="0"/>
                        </a:spcAft>
                        <a:buNone/>
                      </a:pPr>
                      <a:r>
                        <a:rPr lang="en" sz="1100">
                          <a:solidFill>
                            <a:srgbClr val="202124"/>
                          </a:solidFill>
                        </a:rPr>
                        <a:t>665 nm</a:t>
                      </a:r>
                      <a:endParaRPr sz="1100">
                        <a:solidFill>
                          <a:srgbClr val="202124"/>
                        </a:solidFill>
                      </a:endParaRPr>
                    </a:p>
                  </a:txBody>
                  <a:tcPr marT="88900" marB="63500" marR="190500" marL="190500" anchor="ctr">
                    <a:solidFill>
                      <a:srgbClr val="FFE599"/>
                    </a:solidFill>
                  </a:tcPr>
                </a:tc>
                <a:tc>
                  <a:txBody>
                    <a:bodyPr/>
                    <a:lstStyle/>
                    <a:p>
                      <a:pPr indent="0" lvl="0" marL="0" rtl="0" algn="l">
                        <a:spcBef>
                          <a:spcPts val="0"/>
                        </a:spcBef>
                        <a:spcAft>
                          <a:spcPts val="0"/>
                        </a:spcAft>
                        <a:buNone/>
                      </a:pPr>
                      <a:r>
                        <a:rPr lang="en" sz="1100">
                          <a:solidFill>
                            <a:srgbClr val="202124"/>
                          </a:solidFill>
                        </a:rPr>
                        <a:t>Red</a:t>
                      </a:r>
                      <a:endParaRPr sz="1100">
                        <a:solidFill>
                          <a:srgbClr val="202124"/>
                        </a:solidFill>
                      </a:endParaRPr>
                    </a:p>
                  </a:txBody>
                  <a:tcPr marT="63500" marB="63500" marR="63500" marL="63500">
                    <a:solidFill>
                      <a:srgbClr val="FFE599"/>
                    </a:solidFill>
                  </a:tcPr>
                </a:tc>
              </a:tr>
              <a:tr h="12700">
                <a:tc>
                  <a:txBody>
                    <a:bodyPr/>
                    <a:lstStyle/>
                    <a:p>
                      <a:pPr indent="0" lvl="0" marL="0" rtl="0" algn="l">
                        <a:spcBef>
                          <a:spcPts val="0"/>
                        </a:spcBef>
                        <a:spcAft>
                          <a:spcPts val="0"/>
                        </a:spcAft>
                        <a:buNone/>
                      </a:pPr>
                      <a:r>
                        <a:rPr lang="en" sz="1100">
                          <a:solidFill>
                            <a:srgbClr val="202124"/>
                          </a:solidFill>
                        </a:rPr>
                        <a:t>B05</a:t>
                      </a:r>
                      <a:endParaRPr sz="1100">
                        <a:solidFill>
                          <a:srgbClr val="202124"/>
                        </a:solidFill>
                      </a:endParaRPr>
                    </a:p>
                  </a:txBody>
                  <a:tcPr marT="63500" marB="63500" marR="63500" marL="63500">
                    <a:solidFill>
                      <a:srgbClr val="F9CB9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solidFill>
                      <a:srgbClr val="F9CB9C"/>
                    </a:solidFill>
                  </a:tcPr>
                </a:tc>
                <a:tc>
                  <a:txBody>
                    <a:bodyPr/>
                    <a:lstStyle/>
                    <a:p>
                      <a:pPr indent="0" lvl="0" marL="0" rtl="0" algn="ctr">
                        <a:spcBef>
                          <a:spcPts val="0"/>
                        </a:spcBef>
                        <a:spcAft>
                          <a:spcPts val="0"/>
                        </a:spcAft>
                        <a:buNone/>
                      </a:pPr>
                      <a:r>
                        <a:rPr lang="en" sz="1100">
                          <a:solidFill>
                            <a:srgbClr val="202124"/>
                          </a:solidFill>
                        </a:rPr>
                        <a:t>705 nm</a:t>
                      </a:r>
                      <a:endParaRPr sz="1100">
                        <a:solidFill>
                          <a:srgbClr val="202124"/>
                        </a:solidFill>
                      </a:endParaRPr>
                    </a:p>
                  </a:txBody>
                  <a:tcPr marT="88900" marB="63500" marR="190500" marL="190500" anchor="ctr">
                    <a:solidFill>
                      <a:srgbClr val="F9CB9C"/>
                    </a:solidFill>
                  </a:tcPr>
                </a:tc>
                <a:tc>
                  <a:txBody>
                    <a:bodyPr/>
                    <a:lstStyle/>
                    <a:p>
                      <a:pPr indent="0" lvl="0" marL="0" rtl="0" algn="l">
                        <a:spcBef>
                          <a:spcPts val="0"/>
                        </a:spcBef>
                        <a:spcAft>
                          <a:spcPts val="0"/>
                        </a:spcAft>
                        <a:buNone/>
                      </a:pPr>
                      <a:r>
                        <a:rPr lang="en" sz="1100">
                          <a:solidFill>
                            <a:srgbClr val="202124"/>
                          </a:solidFill>
                        </a:rPr>
                        <a:t>Vegetation red edge</a:t>
                      </a:r>
                      <a:endParaRPr sz="1100">
                        <a:solidFill>
                          <a:srgbClr val="202124"/>
                        </a:solidFill>
                      </a:endParaRPr>
                    </a:p>
                  </a:txBody>
                  <a:tcPr marT="63500" marB="63500" marR="63500" marL="63500">
                    <a:solidFill>
                      <a:srgbClr val="F9CB9C"/>
                    </a:solidFill>
                  </a:tcPr>
                </a:tc>
              </a:tr>
              <a:tr h="12700">
                <a:tc>
                  <a:txBody>
                    <a:bodyPr/>
                    <a:lstStyle/>
                    <a:p>
                      <a:pPr indent="0" lvl="0" marL="0" rtl="0" algn="l">
                        <a:spcBef>
                          <a:spcPts val="0"/>
                        </a:spcBef>
                        <a:spcAft>
                          <a:spcPts val="0"/>
                        </a:spcAft>
                        <a:buNone/>
                      </a:pPr>
                      <a:r>
                        <a:rPr lang="en" sz="1100">
                          <a:solidFill>
                            <a:srgbClr val="202124"/>
                          </a:solidFill>
                        </a:rPr>
                        <a:t>B06</a:t>
                      </a:r>
                      <a:endParaRPr sz="1100">
                        <a:solidFill>
                          <a:srgbClr val="202124"/>
                        </a:solidFill>
                      </a:endParaRPr>
                    </a:p>
                  </a:txBody>
                  <a:tcPr marT="63500" marB="63500" marR="63500" marL="63500">
                    <a:solidFill>
                      <a:srgbClr val="F9CB9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solidFill>
                      <a:srgbClr val="F9CB9C"/>
                    </a:solidFill>
                  </a:tcPr>
                </a:tc>
                <a:tc>
                  <a:txBody>
                    <a:bodyPr/>
                    <a:lstStyle/>
                    <a:p>
                      <a:pPr indent="0" lvl="0" marL="0" rtl="0" algn="ctr">
                        <a:spcBef>
                          <a:spcPts val="0"/>
                        </a:spcBef>
                        <a:spcAft>
                          <a:spcPts val="0"/>
                        </a:spcAft>
                        <a:buNone/>
                      </a:pPr>
                      <a:r>
                        <a:rPr lang="en" sz="1100">
                          <a:solidFill>
                            <a:srgbClr val="202124"/>
                          </a:solidFill>
                        </a:rPr>
                        <a:t>740 nm</a:t>
                      </a:r>
                      <a:endParaRPr sz="1100">
                        <a:solidFill>
                          <a:srgbClr val="202124"/>
                        </a:solidFill>
                      </a:endParaRPr>
                    </a:p>
                  </a:txBody>
                  <a:tcPr marT="88900" marB="63500" marR="190500" marL="190500" anchor="ctr">
                    <a:solidFill>
                      <a:srgbClr val="F9CB9C"/>
                    </a:solidFill>
                  </a:tcPr>
                </a:tc>
                <a:tc>
                  <a:txBody>
                    <a:bodyPr/>
                    <a:lstStyle/>
                    <a:p>
                      <a:pPr indent="0" lvl="0" marL="0" rtl="0" algn="l">
                        <a:spcBef>
                          <a:spcPts val="0"/>
                        </a:spcBef>
                        <a:spcAft>
                          <a:spcPts val="0"/>
                        </a:spcAft>
                        <a:buNone/>
                      </a:pPr>
                      <a:r>
                        <a:rPr lang="en" sz="1100">
                          <a:solidFill>
                            <a:srgbClr val="202124"/>
                          </a:solidFill>
                        </a:rPr>
                        <a:t>Vegetation red edge</a:t>
                      </a:r>
                      <a:endParaRPr sz="1100">
                        <a:solidFill>
                          <a:srgbClr val="202124"/>
                        </a:solidFill>
                      </a:endParaRPr>
                    </a:p>
                  </a:txBody>
                  <a:tcPr marT="63500" marB="63500" marR="63500" marL="63500">
                    <a:solidFill>
                      <a:srgbClr val="F9CB9C"/>
                    </a:solidFill>
                  </a:tcPr>
                </a:tc>
              </a:tr>
              <a:tr h="12700">
                <a:tc>
                  <a:txBody>
                    <a:bodyPr/>
                    <a:lstStyle/>
                    <a:p>
                      <a:pPr indent="0" lvl="0" marL="0" rtl="0" algn="l">
                        <a:spcBef>
                          <a:spcPts val="0"/>
                        </a:spcBef>
                        <a:spcAft>
                          <a:spcPts val="0"/>
                        </a:spcAft>
                        <a:buNone/>
                      </a:pPr>
                      <a:r>
                        <a:rPr lang="en" sz="1100">
                          <a:solidFill>
                            <a:srgbClr val="202124"/>
                          </a:solidFill>
                        </a:rPr>
                        <a:t>B07</a:t>
                      </a:r>
                      <a:endParaRPr sz="1100">
                        <a:solidFill>
                          <a:srgbClr val="202124"/>
                        </a:solidFill>
                      </a:endParaRPr>
                    </a:p>
                  </a:txBody>
                  <a:tcPr marT="63500" marB="63500" marR="63500" marL="63500">
                    <a:lnB cap="flat" cmpd="sng" w="12700">
                      <a:solidFill>
                        <a:srgbClr val="000000"/>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lnB cap="flat" cmpd="sng" w="12700">
                      <a:solidFill>
                        <a:srgbClr val="000000"/>
                      </a:solidFill>
                      <a:prstDash val="solid"/>
                      <a:round/>
                      <a:headEnd len="sm" w="sm" type="none"/>
                      <a:tailEnd len="sm" w="sm" type="none"/>
                    </a:lnB>
                    <a:solidFill>
                      <a:srgbClr val="F9CB9C"/>
                    </a:solidFill>
                  </a:tcPr>
                </a:tc>
                <a:tc>
                  <a:txBody>
                    <a:bodyPr/>
                    <a:lstStyle/>
                    <a:p>
                      <a:pPr indent="0" lvl="0" marL="0" rtl="0" algn="ctr">
                        <a:spcBef>
                          <a:spcPts val="0"/>
                        </a:spcBef>
                        <a:spcAft>
                          <a:spcPts val="0"/>
                        </a:spcAft>
                        <a:buNone/>
                      </a:pPr>
                      <a:r>
                        <a:rPr lang="en" sz="1100">
                          <a:solidFill>
                            <a:srgbClr val="202124"/>
                          </a:solidFill>
                        </a:rPr>
                        <a:t>783 nm</a:t>
                      </a:r>
                      <a:endParaRPr sz="1100">
                        <a:solidFill>
                          <a:srgbClr val="202124"/>
                        </a:solidFill>
                      </a:endParaRPr>
                    </a:p>
                  </a:txBody>
                  <a:tcPr marT="88900" marB="63500" marR="190500" marL="190500" anchor="ctr">
                    <a:lnB cap="flat" cmpd="sng" w="12700">
                      <a:solidFill>
                        <a:srgbClr val="000000"/>
                      </a:solidFill>
                      <a:prstDash val="solid"/>
                      <a:round/>
                      <a:headEnd len="sm" w="sm" type="none"/>
                      <a:tailEnd len="sm" w="sm" type="none"/>
                    </a:lnB>
                    <a:solidFill>
                      <a:srgbClr val="F9CB9C"/>
                    </a:solidFill>
                  </a:tcPr>
                </a:tc>
                <a:tc>
                  <a:txBody>
                    <a:bodyPr/>
                    <a:lstStyle/>
                    <a:p>
                      <a:pPr indent="0" lvl="0" marL="0" rtl="0" algn="l">
                        <a:spcBef>
                          <a:spcPts val="0"/>
                        </a:spcBef>
                        <a:spcAft>
                          <a:spcPts val="0"/>
                        </a:spcAft>
                        <a:buNone/>
                      </a:pPr>
                      <a:r>
                        <a:rPr lang="en" sz="1100">
                          <a:solidFill>
                            <a:srgbClr val="202124"/>
                          </a:solidFill>
                        </a:rPr>
                        <a:t>Vegetation red edge</a:t>
                      </a:r>
                      <a:endParaRPr sz="1100">
                        <a:solidFill>
                          <a:srgbClr val="202124"/>
                        </a:solidFill>
                      </a:endParaRPr>
                    </a:p>
                  </a:txBody>
                  <a:tcPr marT="63500" marB="63500" marR="63500" marL="63500">
                    <a:lnB cap="flat" cmpd="sng" w="12700">
                      <a:solidFill>
                        <a:srgbClr val="000000"/>
                      </a:solidFill>
                      <a:prstDash val="solid"/>
                      <a:round/>
                      <a:headEnd len="sm" w="sm" type="none"/>
                      <a:tailEnd len="sm" w="sm" type="none"/>
                    </a:lnB>
                    <a:solidFill>
                      <a:srgbClr val="F9CB9C"/>
                    </a:solidFill>
                  </a:tcPr>
                </a:tc>
              </a:tr>
              <a:tr h="12700">
                <a:tc>
                  <a:txBody>
                    <a:bodyPr/>
                    <a:lstStyle/>
                    <a:p>
                      <a:pPr indent="0" lvl="0" marL="0" rtl="0" algn="l">
                        <a:spcBef>
                          <a:spcPts val="0"/>
                        </a:spcBef>
                        <a:spcAft>
                          <a:spcPts val="0"/>
                        </a:spcAft>
                        <a:buNone/>
                      </a:pPr>
                      <a:r>
                        <a:rPr lang="en" sz="1100">
                          <a:solidFill>
                            <a:srgbClr val="202124"/>
                          </a:solidFill>
                        </a:rPr>
                        <a:t>B09</a:t>
                      </a:r>
                      <a:endParaRPr sz="1100">
                        <a:solidFill>
                          <a:srgbClr val="202124"/>
                        </a:solidFill>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sz="1100">
                          <a:solidFill>
                            <a:srgbClr val="202124"/>
                          </a:solidFill>
                        </a:rPr>
                        <a:t>60m</a:t>
                      </a:r>
                      <a:endParaRPr sz="1100">
                        <a:solidFill>
                          <a:srgbClr val="202124"/>
                        </a:solidFill>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sz="1100">
                          <a:solidFill>
                            <a:srgbClr val="202124"/>
                          </a:solidFill>
                        </a:rPr>
                        <a:t>940 nm</a:t>
                      </a:r>
                      <a:endParaRPr sz="1100">
                        <a:solidFill>
                          <a:srgbClr val="202124"/>
                        </a:solidFill>
                      </a:endParaRPr>
                    </a:p>
                  </a:txBody>
                  <a:tcPr marT="88900" marB="63500" marR="190500" marL="190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FE2F3"/>
                    </a:solidFill>
                  </a:tcPr>
                </a:tc>
                <a:tc>
                  <a:txBody>
                    <a:bodyPr/>
                    <a:lstStyle/>
                    <a:p>
                      <a:pPr indent="0" lvl="0" marL="0" rtl="0" algn="l">
                        <a:spcBef>
                          <a:spcPts val="0"/>
                        </a:spcBef>
                        <a:spcAft>
                          <a:spcPts val="0"/>
                        </a:spcAft>
                        <a:buNone/>
                      </a:pPr>
                      <a:r>
                        <a:rPr lang="en" sz="1100">
                          <a:solidFill>
                            <a:srgbClr val="202124"/>
                          </a:solidFill>
                        </a:rPr>
                        <a:t>Water vapor</a:t>
                      </a:r>
                      <a:endParaRPr sz="1100">
                        <a:solidFill>
                          <a:srgbClr val="202124"/>
                        </a:solidFill>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FE2F3"/>
                    </a:solidFill>
                  </a:tcPr>
                </a:tc>
              </a:tr>
              <a:tr h="12700">
                <a:tc>
                  <a:txBody>
                    <a:bodyPr/>
                    <a:lstStyle/>
                    <a:p>
                      <a:pPr indent="0" lvl="0" marL="0" rtl="0" algn="l">
                        <a:spcBef>
                          <a:spcPts val="0"/>
                        </a:spcBef>
                        <a:spcAft>
                          <a:spcPts val="0"/>
                        </a:spcAft>
                        <a:buNone/>
                      </a:pPr>
                      <a:r>
                        <a:rPr lang="en" sz="1100">
                          <a:solidFill>
                            <a:srgbClr val="202124"/>
                          </a:solidFill>
                        </a:rPr>
                        <a:t>B08</a:t>
                      </a:r>
                      <a:endParaRPr sz="1100">
                        <a:solidFill>
                          <a:srgbClr val="202124"/>
                        </a:solidFill>
                      </a:endParaRPr>
                    </a:p>
                  </a:txBody>
                  <a:tcPr marT="63500" marB="63500" marR="63500" marL="63500">
                    <a:lnT cap="flat" cmpd="sng" w="12700">
                      <a:solidFill>
                        <a:srgbClr val="000000"/>
                      </a:solidFill>
                      <a:prstDash val="solid"/>
                      <a:round/>
                      <a:headEnd len="sm" w="sm" type="none"/>
                      <a:tailEnd len="sm" w="sm" type="none"/>
                    </a:lnT>
                    <a:solidFill>
                      <a:srgbClr val="EAD1DC"/>
                    </a:solidFill>
                  </a:tcPr>
                </a:tc>
                <a:tc>
                  <a:txBody>
                    <a:bodyPr/>
                    <a:lstStyle/>
                    <a:p>
                      <a:pPr indent="0" lvl="0" marL="0" rtl="0" algn="ctr">
                        <a:spcBef>
                          <a:spcPts val="0"/>
                        </a:spcBef>
                        <a:spcAft>
                          <a:spcPts val="0"/>
                        </a:spcAft>
                        <a:buNone/>
                      </a:pPr>
                      <a:r>
                        <a:rPr lang="en" sz="1100">
                          <a:solidFill>
                            <a:srgbClr val="202124"/>
                          </a:solidFill>
                        </a:rPr>
                        <a:t>10m</a:t>
                      </a:r>
                      <a:endParaRPr sz="1100">
                        <a:solidFill>
                          <a:srgbClr val="202124"/>
                        </a:solidFill>
                      </a:endParaRPr>
                    </a:p>
                  </a:txBody>
                  <a:tcPr marT="63500" marB="63500" marR="63500" marL="63500">
                    <a:lnT cap="flat" cmpd="sng" w="12700">
                      <a:solidFill>
                        <a:srgbClr val="000000"/>
                      </a:solidFill>
                      <a:prstDash val="solid"/>
                      <a:round/>
                      <a:headEnd len="sm" w="sm" type="none"/>
                      <a:tailEnd len="sm" w="sm" type="none"/>
                    </a:lnT>
                    <a:solidFill>
                      <a:srgbClr val="EAD1DC"/>
                    </a:solidFill>
                  </a:tcPr>
                </a:tc>
                <a:tc>
                  <a:txBody>
                    <a:bodyPr/>
                    <a:lstStyle/>
                    <a:p>
                      <a:pPr indent="0" lvl="0" marL="0" rtl="0" algn="ctr">
                        <a:spcBef>
                          <a:spcPts val="0"/>
                        </a:spcBef>
                        <a:spcAft>
                          <a:spcPts val="0"/>
                        </a:spcAft>
                        <a:buNone/>
                      </a:pPr>
                      <a:r>
                        <a:rPr lang="en" sz="1100">
                          <a:solidFill>
                            <a:srgbClr val="202124"/>
                          </a:solidFill>
                        </a:rPr>
                        <a:t>842 nm</a:t>
                      </a:r>
                      <a:endParaRPr sz="1100">
                        <a:solidFill>
                          <a:srgbClr val="202124"/>
                        </a:solidFill>
                      </a:endParaRPr>
                    </a:p>
                  </a:txBody>
                  <a:tcPr marT="88900" marB="63500" marR="190500" marL="190500" anchor="ctr">
                    <a:lnT cap="flat" cmpd="sng" w="12700">
                      <a:solidFill>
                        <a:srgbClr val="000000"/>
                      </a:solidFill>
                      <a:prstDash val="solid"/>
                      <a:round/>
                      <a:headEnd len="sm" w="sm" type="none"/>
                      <a:tailEnd len="sm" w="sm" type="none"/>
                    </a:lnT>
                    <a:solidFill>
                      <a:srgbClr val="EAD1DC"/>
                    </a:solidFill>
                  </a:tcPr>
                </a:tc>
                <a:tc>
                  <a:txBody>
                    <a:bodyPr/>
                    <a:lstStyle/>
                    <a:p>
                      <a:pPr indent="0" lvl="0" marL="0" rtl="0" algn="l">
                        <a:spcBef>
                          <a:spcPts val="0"/>
                        </a:spcBef>
                        <a:spcAft>
                          <a:spcPts val="0"/>
                        </a:spcAft>
                        <a:buNone/>
                      </a:pPr>
                      <a:r>
                        <a:rPr lang="en" sz="1100">
                          <a:solidFill>
                            <a:srgbClr val="202124"/>
                          </a:solidFill>
                        </a:rPr>
                        <a:t>Visible and near infrared (VNIR)</a:t>
                      </a:r>
                      <a:endParaRPr sz="1100">
                        <a:solidFill>
                          <a:srgbClr val="202124"/>
                        </a:solidFill>
                      </a:endParaRPr>
                    </a:p>
                  </a:txBody>
                  <a:tcPr marT="63500" marB="63500" marR="63500" marL="63500">
                    <a:lnT cap="flat" cmpd="sng" w="12700">
                      <a:solidFill>
                        <a:srgbClr val="000000"/>
                      </a:solidFill>
                      <a:prstDash val="solid"/>
                      <a:round/>
                      <a:headEnd len="sm" w="sm" type="none"/>
                      <a:tailEnd len="sm" w="sm" type="none"/>
                    </a:lnT>
                    <a:solidFill>
                      <a:srgbClr val="EAD1DC"/>
                    </a:solidFill>
                  </a:tcPr>
                </a:tc>
              </a:tr>
              <a:tr h="12700">
                <a:tc>
                  <a:txBody>
                    <a:bodyPr/>
                    <a:lstStyle/>
                    <a:p>
                      <a:pPr indent="0" lvl="0" marL="0" rtl="0" algn="l">
                        <a:spcBef>
                          <a:spcPts val="0"/>
                        </a:spcBef>
                        <a:spcAft>
                          <a:spcPts val="0"/>
                        </a:spcAft>
                        <a:buNone/>
                      </a:pPr>
                      <a:r>
                        <a:rPr lang="en" sz="1100">
                          <a:solidFill>
                            <a:srgbClr val="202124"/>
                          </a:solidFill>
                        </a:rPr>
                        <a:t>B8A</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865 nm</a:t>
                      </a:r>
                      <a:endParaRPr sz="1100">
                        <a:solidFill>
                          <a:srgbClr val="202124"/>
                        </a:solidFill>
                      </a:endParaRPr>
                    </a:p>
                  </a:txBody>
                  <a:tcPr marT="88900" marB="63500" marR="190500" marL="190500" anchor="ctr">
                    <a:solidFill>
                      <a:srgbClr val="EAD1DC"/>
                    </a:solidFill>
                  </a:tcPr>
                </a:tc>
                <a:tc>
                  <a:txBody>
                    <a:bodyPr/>
                    <a:lstStyle/>
                    <a:p>
                      <a:pPr indent="0" lvl="0" marL="0" rtl="0" algn="l">
                        <a:spcBef>
                          <a:spcPts val="0"/>
                        </a:spcBef>
                        <a:spcAft>
                          <a:spcPts val="0"/>
                        </a:spcAft>
                        <a:buNone/>
                      </a:pPr>
                      <a:r>
                        <a:rPr lang="en" sz="1100">
                          <a:solidFill>
                            <a:srgbClr val="202124"/>
                          </a:solidFill>
                        </a:rPr>
                        <a:t>Visible and near infrared (VNIR)</a:t>
                      </a:r>
                      <a:endParaRPr sz="1100">
                        <a:solidFill>
                          <a:srgbClr val="202124"/>
                        </a:solidFill>
                      </a:endParaRPr>
                    </a:p>
                  </a:txBody>
                  <a:tcPr marT="63500" marB="63500" marR="63500" marL="63500">
                    <a:solidFill>
                      <a:srgbClr val="EAD1DC"/>
                    </a:solidFill>
                  </a:tcPr>
                </a:tc>
              </a:tr>
              <a:tr h="12700">
                <a:tc>
                  <a:txBody>
                    <a:bodyPr/>
                    <a:lstStyle/>
                    <a:p>
                      <a:pPr indent="0" lvl="0" marL="0" rtl="0" algn="l">
                        <a:spcBef>
                          <a:spcPts val="0"/>
                        </a:spcBef>
                        <a:spcAft>
                          <a:spcPts val="0"/>
                        </a:spcAft>
                        <a:buNone/>
                      </a:pPr>
                      <a:r>
                        <a:rPr lang="en" sz="1100">
                          <a:solidFill>
                            <a:srgbClr val="202124"/>
                          </a:solidFill>
                        </a:rPr>
                        <a:t>B11</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1610 nm</a:t>
                      </a:r>
                      <a:endParaRPr sz="1100">
                        <a:solidFill>
                          <a:srgbClr val="202124"/>
                        </a:solidFill>
                      </a:endParaRPr>
                    </a:p>
                  </a:txBody>
                  <a:tcPr marT="88900" marB="63500" marR="190500" marL="190500" anchor="ctr">
                    <a:solidFill>
                      <a:srgbClr val="EAD1DC"/>
                    </a:solidFill>
                  </a:tcPr>
                </a:tc>
                <a:tc>
                  <a:txBody>
                    <a:bodyPr/>
                    <a:lstStyle/>
                    <a:p>
                      <a:pPr indent="0" lvl="0" marL="0" rtl="0" algn="l">
                        <a:spcBef>
                          <a:spcPts val="0"/>
                        </a:spcBef>
                        <a:spcAft>
                          <a:spcPts val="0"/>
                        </a:spcAft>
                        <a:buNone/>
                      </a:pPr>
                      <a:r>
                        <a:rPr lang="en" sz="1100">
                          <a:solidFill>
                            <a:srgbClr val="202124"/>
                          </a:solidFill>
                        </a:rPr>
                        <a:t>Short wave infrared (SWIR)</a:t>
                      </a:r>
                      <a:endParaRPr sz="1100">
                        <a:solidFill>
                          <a:srgbClr val="202124"/>
                        </a:solidFill>
                      </a:endParaRPr>
                    </a:p>
                  </a:txBody>
                  <a:tcPr marT="63500" marB="63500" marR="63500" marL="63500">
                    <a:solidFill>
                      <a:srgbClr val="EAD1DC"/>
                    </a:solidFill>
                  </a:tcPr>
                </a:tc>
              </a:tr>
              <a:tr h="12700">
                <a:tc>
                  <a:txBody>
                    <a:bodyPr/>
                    <a:lstStyle/>
                    <a:p>
                      <a:pPr indent="0" lvl="0" marL="0" rtl="0" algn="l">
                        <a:spcBef>
                          <a:spcPts val="0"/>
                        </a:spcBef>
                        <a:spcAft>
                          <a:spcPts val="0"/>
                        </a:spcAft>
                        <a:buNone/>
                      </a:pPr>
                      <a:r>
                        <a:rPr lang="en" sz="1100">
                          <a:solidFill>
                            <a:srgbClr val="202124"/>
                          </a:solidFill>
                        </a:rPr>
                        <a:t>B12</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20m</a:t>
                      </a:r>
                      <a:endParaRPr sz="1100">
                        <a:solidFill>
                          <a:srgbClr val="202124"/>
                        </a:solidFill>
                      </a:endParaRPr>
                    </a:p>
                  </a:txBody>
                  <a:tcPr marT="63500" marB="63500" marR="63500" marL="63500">
                    <a:solidFill>
                      <a:srgbClr val="EAD1DC"/>
                    </a:solidFill>
                  </a:tcPr>
                </a:tc>
                <a:tc>
                  <a:txBody>
                    <a:bodyPr/>
                    <a:lstStyle/>
                    <a:p>
                      <a:pPr indent="0" lvl="0" marL="0" rtl="0" algn="ctr">
                        <a:spcBef>
                          <a:spcPts val="0"/>
                        </a:spcBef>
                        <a:spcAft>
                          <a:spcPts val="0"/>
                        </a:spcAft>
                        <a:buNone/>
                      </a:pPr>
                      <a:r>
                        <a:rPr lang="en" sz="1100">
                          <a:solidFill>
                            <a:srgbClr val="202124"/>
                          </a:solidFill>
                        </a:rPr>
                        <a:t>2190 nm</a:t>
                      </a:r>
                      <a:endParaRPr sz="1100">
                        <a:solidFill>
                          <a:srgbClr val="202124"/>
                        </a:solidFill>
                      </a:endParaRPr>
                    </a:p>
                  </a:txBody>
                  <a:tcPr marT="88900" marB="63500" marR="190500" marL="190500" anchor="ctr">
                    <a:solidFill>
                      <a:srgbClr val="EAD1DC"/>
                    </a:solidFill>
                  </a:tcPr>
                </a:tc>
                <a:tc>
                  <a:txBody>
                    <a:bodyPr/>
                    <a:lstStyle/>
                    <a:p>
                      <a:pPr indent="0" lvl="0" marL="0" rtl="0" algn="l">
                        <a:spcBef>
                          <a:spcPts val="0"/>
                        </a:spcBef>
                        <a:spcAft>
                          <a:spcPts val="0"/>
                        </a:spcAft>
                        <a:buNone/>
                      </a:pPr>
                      <a:r>
                        <a:rPr lang="en" sz="1100">
                          <a:solidFill>
                            <a:srgbClr val="202124"/>
                          </a:solidFill>
                        </a:rPr>
                        <a:t>Short wave infrared (SWIR)</a:t>
                      </a:r>
                      <a:endParaRPr sz="1100">
                        <a:solidFill>
                          <a:srgbClr val="202124"/>
                        </a:solidFill>
                      </a:endParaRPr>
                    </a:p>
                  </a:txBody>
                  <a:tcPr marT="63500" marB="63500" marR="63500" marL="63500">
                    <a:solidFill>
                      <a:srgbClr val="EAD1DC"/>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23"/>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Purpose of each band</a:t>
            </a:r>
            <a:endParaRPr>
              <a:solidFill>
                <a:srgbClr val="000000"/>
              </a:solidFill>
            </a:endParaRPr>
          </a:p>
        </p:txBody>
      </p:sp>
      <p:sp>
        <p:nvSpPr>
          <p:cNvPr id="172" name="Google Shape;172;p23"/>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lang="en" sz="1600">
                <a:solidFill>
                  <a:srgbClr val="000000"/>
                </a:solidFill>
              </a:rPr>
              <a:t>Coastal Aerosol - Measures the concentration of aerosols in the atmosphere</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Blue - Blue light</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Green - Green light</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Red - Red light</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Vegetation Red Edge - Measures infrared reflectance of Chlorophyll</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Near Infrared Reflectance - Used to get quality properties of agricultural products</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Water Vapor - Measures the amount of moisture in the atmosphere</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Shortwave Infrared - Measure water levels in plants and soil</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Narrow Near Infrared Reflectance - Captures vegetation health status</a:t>
            </a:r>
            <a:endParaRPr sz="16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sp>
        <p:nvSpPr>
          <p:cNvPr id="177" name="Google Shape;177;p24"/>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can bands do for us?</a:t>
            </a:r>
            <a:endParaRPr/>
          </a:p>
        </p:txBody>
      </p:sp>
      <p:pic>
        <p:nvPicPr>
          <p:cNvPr id="178" name="Google Shape;178;p24"/>
          <p:cNvPicPr preferRelativeResize="0"/>
          <p:nvPr/>
        </p:nvPicPr>
        <p:blipFill>
          <a:blip r:embed="rId4">
            <a:alphaModFix/>
          </a:blip>
          <a:stretch>
            <a:fillRect/>
          </a:stretch>
        </p:blipFill>
        <p:spPr>
          <a:xfrm>
            <a:off x="528400" y="1913119"/>
            <a:ext cx="2634450" cy="1317250"/>
          </a:xfrm>
          <a:prstGeom prst="rect">
            <a:avLst/>
          </a:prstGeom>
          <a:noFill/>
          <a:ln>
            <a:noFill/>
          </a:ln>
        </p:spPr>
      </p:pic>
      <p:pic>
        <p:nvPicPr>
          <p:cNvPr id="179" name="Google Shape;179;p24"/>
          <p:cNvPicPr preferRelativeResize="0"/>
          <p:nvPr/>
        </p:nvPicPr>
        <p:blipFill>
          <a:blip r:embed="rId5">
            <a:alphaModFix/>
          </a:blip>
          <a:stretch>
            <a:fillRect/>
          </a:stretch>
        </p:blipFill>
        <p:spPr>
          <a:xfrm>
            <a:off x="3254775" y="1913125"/>
            <a:ext cx="2634450" cy="1317251"/>
          </a:xfrm>
          <a:prstGeom prst="rect">
            <a:avLst/>
          </a:prstGeom>
          <a:noFill/>
          <a:ln>
            <a:noFill/>
          </a:ln>
        </p:spPr>
      </p:pic>
      <p:pic>
        <p:nvPicPr>
          <p:cNvPr id="180" name="Google Shape;180;p24"/>
          <p:cNvPicPr preferRelativeResize="0"/>
          <p:nvPr/>
        </p:nvPicPr>
        <p:blipFill>
          <a:blip r:embed="rId6">
            <a:alphaModFix/>
          </a:blip>
          <a:stretch>
            <a:fillRect/>
          </a:stretch>
        </p:blipFill>
        <p:spPr>
          <a:xfrm>
            <a:off x="6023725" y="1913144"/>
            <a:ext cx="2634450" cy="1317212"/>
          </a:xfrm>
          <a:prstGeom prst="rect">
            <a:avLst/>
          </a:prstGeom>
          <a:noFill/>
          <a:ln>
            <a:noFill/>
          </a:ln>
        </p:spPr>
      </p:pic>
      <p:sp>
        <p:nvSpPr>
          <p:cNvPr id="181" name="Google Shape;181;p24"/>
          <p:cNvSpPr txBox="1"/>
          <p:nvPr/>
        </p:nvSpPr>
        <p:spPr>
          <a:xfrm>
            <a:off x="528400" y="3230375"/>
            <a:ext cx="2634300" cy="7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Vegetation Density</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(B12, B8A, B4)</a:t>
            </a:r>
            <a:endParaRPr>
              <a:latin typeface="Lato"/>
              <a:ea typeface="Lato"/>
              <a:cs typeface="Lato"/>
              <a:sym typeface="Lato"/>
            </a:endParaRPr>
          </a:p>
        </p:txBody>
      </p:sp>
      <p:sp>
        <p:nvSpPr>
          <p:cNvPr id="182" name="Google Shape;182;p24"/>
          <p:cNvSpPr txBox="1"/>
          <p:nvPr/>
        </p:nvSpPr>
        <p:spPr>
          <a:xfrm>
            <a:off x="3254775" y="3230375"/>
            <a:ext cx="2634300" cy="7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Crop Health</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(B11, B8, B2)</a:t>
            </a:r>
            <a:endParaRPr>
              <a:latin typeface="Lato"/>
              <a:ea typeface="Lato"/>
              <a:cs typeface="Lato"/>
              <a:sym typeface="Lato"/>
            </a:endParaRPr>
          </a:p>
        </p:txBody>
      </p:sp>
      <p:sp>
        <p:nvSpPr>
          <p:cNvPr id="183" name="Google Shape;183;p24"/>
          <p:cNvSpPr txBox="1"/>
          <p:nvPr/>
        </p:nvSpPr>
        <p:spPr>
          <a:xfrm>
            <a:off x="6023725" y="3264950"/>
            <a:ext cx="2634300" cy="7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Moisture Index</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(B8A - B11)  / (B8A + B11)</a:t>
            </a:r>
            <a:endParaRPr>
              <a:latin typeface="Lato"/>
              <a:ea typeface="Lato"/>
              <a:cs typeface="Lato"/>
              <a:sym typeface="Lato"/>
            </a:endParaRPr>
          </a:p>
        </p:txBody>
      </p:sp>
      <p:sp>
        <p:nvSpPr>
          <p:cNvPr id="184" name="Google Shape;184;p24"/>
          <p:cNvSpPr txBox="1"/>
          <p:nvPr/>
        </p:nvSpPr>
        <p:spPr>
          <a:xfrm>
            <a:off x="411900" y="4481025"/>
            <a:ext cx="83202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Source: </a:t>
            </a:r>
            <a:r>
              <a:rPr lang="en" u="sng">
                <a:latin typeface="Lato"/>
                <a:ea typeface="Lato"/>
                <a:cs typeface="Lato"/>
                <a:sym typeface="Lato"/>
                <a:hlinkClick r:id="rId7"/>
              </a:rPr>
              <a:t>https://gisgeography.com/sentinel-2-bands-combinations/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8" name="Shape 188"/>
        <p:cNvGrpSpPr/>
        <p:nvPr/>
      </p:nvGrpSpPr>
      <p:grpSpPr>
        <a:xfrm>
          <a:off x="0" y="0"/>
          <a:ext cx="0" cy="0"/>
          <a:chOff x="0" y="0"/>
          <a:chExt cx="0" cy="0"/>
        </a:xfrm>
      </p:grpSpPr>
      <p:sp>
        <p:nvSpPr>
          <p:cNvPr id="189" name="Google Shape;189;p25"/>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Mahdieh </a:t>
            </a:r>
            <a:r>
              <a:rPr lang="en"/>
              <a:t>Start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26"/>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Ablation Process</a:t>
            </a:r>
            <a:endParaRPr/>
          </a:p>
        </p:txBody>
      </p:sp>
      <p:sp>
        <p:nvSpPr>
          <p:cNvPr id="195" name="Google Shape;195;p26"/>
          <p:cNvSpPr/>
          <p:nvPr/>
        </p:nvSpPr>
        <p:spPr>
          <a:xfrm>
            <a:off x="3297500" y="1622942"/>
            <a:ext cx="2540100" cy="2540100"/>
          </a:xfrm>
          <a:prstGeom prst="donut">
            <a:avLst>
              <a:gd fmla="val 16067" name="adj"/>
            </a:avLst>
          </a:prstGeom>
          <a:solidFill>
            <a:srgbClr val="000000">
              <a:alpha val="1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6"/>
          <p:cNvGrpSpPr/>
          <p:nvPr/>
        </p:nvGrpSpPr>
        <p:grpSpPr>
          <a:xfrm>
            <a:off x="1310853" y="1453225"/>
            <a:ext cx="2471772" cy="669600"/>
            <a:chOff x="1310853" y="996025"/>
            <a:chExt cx="2471772" cy="669600"/>
          </a:xfrm>
        </p:grpSpPr>
        <p:cxnSp>
          <p:nvCxnSpPr>
            <p:cNvPr id="197" name="Google Shape;197;p26"/>
            <p:cNvCxnSpPr/>
            <p:nvPr/>
          </p:nvCxnSpPr>
          <p:spPr>
            <a:xfrm>
              <a:off x="3438525" y="1309350"/>
              <a:ext cx="344100" cy="344100"/>
            </a:xfrm>
            <a:prstGeom prst="straightConnector1">
              <a:avLst/>
            </a:prstGeom>
            <a:noFill/>
            <a:ln cap="flat" cmpd="sng" w="19050">
              <a:solidFill>
                <a:srgbClr val="0E9453"/>
              </a:solidFill>
              <a:prstDash val="solid"/>
              <a:round/>
              <a:headEnd len="med" w="med" type="oval"/>
              <a:tailEnd len="sm" w="sm" type="none"/>
            </a:ln>
          </p:spPr>
        </p:cxnSp>
        <p:sp>
          <p:nvSpPr>
            <p:cNvPr id="198" name="Google Shape;198;p26"/>
            <p:cNvSpPr txBox="1"/>
            <p:nvPr/>
          </p:nvSpPr>
          <p:spPr>
            <a:xfrm>
              <a:off x="1310853" y="996025"/>
              <a:ext cx="2084700" cy="6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oboto"/>
                  <a:ea typeface="Roboto"/>
                  <a:cs typeface="Roboto"/>
                  <a:sym typeface="Roboto"/>
                </a:rPr>
                <a:t>4. Evaluate Metrics</a:t>
              </a:r>
              <a:endParaRPr b="1" sz="10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rPr lang="en" sz="1000">
                  <a:latin typeface="Roboto"/>
                  <a:ea typeface="Roboto"/>
                  <a:cs typeface="Roboto"/>
                  <a:sym typeface="Roboto"/>
                </a:rPr>
                <a:t>We evaluated accuracy, precision, recall and loss to test our hypothesis</a:t>
              </a:r>
              <a:endParaRPr b="1" sz="1000">
                <a:latin typeface="Roboto"/>
                <a:ea typeface="Roboto"/>
                <a:cs typeface="Roboto"/>
                <a:sym typeface="Roboto"/>
              </a:endParaRPr>
            </a:p>
          </p:txBody>
        </p:sp>
      </p:grpSp>
      <p:grpSp>
        <p:nvGrpSpPr>
          <p:cNvPr id="199" name="Google Shape;199;p26"/>
          <p:cNvGrpSpPr/>
          <p:nvPr/>
        </p:nvGrpSpPr>
        <p:grpSpPr>
          <a:xfrm>
            <a:off x="1268201" y="3250700"/>
            <a:ext cx="2456377" cy="1387200"/>
            <a:chOff x="1268275" y="2793500"/>
            <a:chExt cx="2513175" cy="1387200"/>
          </a:xfrm>
        </p:grpSpPr>
        <p:cxnSp>
          <p:nvCxnSpPr>
            <p:cNvPr id="200" name="Google Shape;200;p26"/>
            <p:cNvCxnSpPr/>
            <p:nvPr/>
          </p:nvCxnSpPr>
          <p:spPr>
            <a:xfrm flipH="1" rot="10800000">
              <a:off x="3436150" y="3214625"/>
              <a:ext cx="345300" cy="342900"/>
            </a:xfrm>
            <a:prstGeom prst="straightConnector1">
              <a:avLst/>
            </a:prstGeom>
            <a:noFill/>
            <a:ln cap="flat" cmpd="sng" w="19050">
              <a:solidFill>
                <a:srgbClr val="085631"/>
              </a:solidFill>
              <a:prstDash val="solid"/>
              <a:round/>
              <a:headEnd len="med" w="med" type="oval"/>
              <a:tailEnd len="sm" w="sm" type="none"/>
            </a:ln>
          </p:spPr>
        </p:cxnSp>
        <p:sp>
          <p:nvSpPr>
            <p:cNvPr id="201" name="Google Shape;201;p26"/>
            <p:cNvSpPr txBox="1"/>
            <p:nvPr/>
          </p:nvSpPr>
          <p:spPr>
            <a:xfrm>
              <a:off x="1268275" y="2793500"/>
              <a:ext cx="2167800" cy="138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000">
                  <a:latin typeface="Roboto"/>
                  <a:ea typeface="Roboto"/>
                  <a:cs typeface="Roboto"/>
                  <a:sym typeface="Roboto"/>
                </a:rPr>
                <a:t>3 . </a:t>
              </a:r>
              <a:r>
                <a:rPr b="1" lang="en" sz="1200">
                  <a:latin typeface="Roboto"/>
                  <a:ea typeface="Roboto"/>
                  <a:cs typeface="Roboto"/>
                  <a:sym typeface="Roboto"/>
                </a:rPr>
                <a:t> Add/Remove Image Bands Systematically</a:t>
              </a:r>
              <a:endParaRPr b="1" sz="1000">
                <a:latin typeface="Roboto"/>
                <a:ea typeface="Roboto"/>
                <a:cs typeface="Roboto"/>
                <a:sym typeface="Roboto"/>
              </a:endParaRPr>
            </a:p>
            <a:p>
              <a:pPr indent="0" lvl="0" marL="0" rtl="0" algn="l">
                <a:spcBef>
                  <a:spcPts val="0"/>
                </a:spcBef>
                <a:spcAft>
                  <a:spcPts val="1600"/>
                </a:spcAft>
                <a:buNone/>
              </a:pPr>
              <a:r>
                <a:rPr lang="en" sz="1000">
                  <a:latin typeface="Roboto"/>
                  <a:ea typeface="Roboto"/>
                  <a:cs typeface="Roboto"/>
                  <a:sym typeface="Roboto"/>
                </a:rPr>
                <a:t>Based on our hypothesis, we removed or added one or more bands and ran the model again on the same infrastructure setup with the same hyperparameters </a:t>
              </a:r>
              <a:endParaRPr b="1" sz="1200">
                <a:latin typeface="Roboto"/>
                <a:ea typeface="Roboto"/>
                <a:cs typeface="Roboto"/>
                <a:sym typeface="Roboto"/>
              </a:endParaRPr>
            </a:p>
          </p:txBody>
        </p:sp>
      </p:grpSp>
      <p:sp>
        <p:nvSpPr>
          <p:cNvPr id="202" name="Google Shape;202;p26"/>
          <p:cNvSpPr/>
          <p:nvPr/>
        </p:nvSpPr>
        <p:spPr>
          <a:xfrm flipH="1" rot="-1800047">
            <a:off x="3221956" y="1543634"/>
            <a:ext cx="2690936" cy="2690936"/>
          </a:xfrm>
          <a:prstGeom prst="blockArc">
            <a:avLst>
              <a:gd fmla="val 14348563" name="adj1"/>
              <a:gd fmla="val 19872341" name="adj2"/>
              <a:gd fmla="val 9100" name="adj3"/>
            </a:avLst>
          </a:prstGeom>
          <a:solidFill>
            <a:srgbClr val="0E9453"/>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26"/>
          <p:cNvGrpSpPr/>
          <p:nvPr/>
        </p:nvGrpSpPr>
        <p:grpSpPr>
          <a:xfrm>
            <a:off x="5343400" y="3609500"/>
            <a:ext cx="2540091" cy="669600"/>
            <a:chOff x="5343425" y="3152297"/>
            <a:chExt cx="1870327" cy="669600"/>
          </a:xfrm>
        </p:grpSpPr>
        <p:cxnSp>
          <p:nvCxnSpPr>
            <p:cNvPr id="204" name="Google Shape;204;p26"/>
            <p:cNvCxnSpPr/>
            <p:nvPr/>
          </p:nvCxnSpPr>
          <p:spPr>
            <a:xfrm rot="10800000">
              <a:off x="5343425" y="3214625"/>
              <a:ext cx="354900" cy="350100"/>
            </a:xfrm>
            <a:prstGeom prst="straightConnector1">
              <a:avLst/>
            </a:prstGeom>
            <a:noFill/>
            <a:ln cap="flat" cmpd="sng" w="19050">
              <a:solidFill>
                <a:srgbClr val="0E9453"/>
              </a:solidFill>
              <a:prstDash val="solid"/>
              <a:round/>
              <a:headEnd len="med" w="med" type="oval"/>
              <a:tailEnd len="sm" w="sm" type="none"/>
            </a:ln>
          </p:spPr>
        </p:cxnSp>
        <p:sp>
          <p:nvSpPr>
            <p:cNvPr id="205" name="Google Shape;205;p26"/>
            <p:cNvSpPr txBox="1"/>
            <p:nvPr/>
          </p:nvSpPr>
          <p:spPr>
            <a:xfrm>
              <a:off x="5718552" y="3152297"/>
              <a:ext cx="1495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2. Establish a Hypothesis</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000">
                  <a:latin typeface="Roboto"/>
                  <a:ea typeface="Roboto"/>
                  <a:cs typeface="Roboto"/>
                  <a:sym typeface="Roboto"/>
                </a:rPr>
                <a:t>For the second round, we formed a hypothesis based on the evaluation metrics</a:t>
              </a:r>
              <a:endParaRPr sz="1000">
                <a:latin typeface="Roboto"/>
                <a:ea typeface="Roboto"/>
                <a:cs typeface="Roboto"/>
                <a:sym typeface="Roboto"/>
              </a:endParaRPr>
            </a:p>
          </p:txBody>
        </p:sp>
      </p:grpSp>
      <p:grpSp>
        <p:nvGrpSpPr>
          <p:cNvPr id="206" name="Google Shape;206;p26"/>
          <p:cNvGrpSpPr/>
          <p:nvPr/>
        </p:nvGrpSpPr>
        <p:grpSpPr>
          <a:xfrm>
            <a:off x="5344775" y="1453225"/>
            <a:ext cx="2575424" cy="669600"/>
            <a:chOff x="5344775" y="996025"/>
            <a:chExt cx="2575424" cy="669600"/>
          </a:xfrm>
        </p:grpSpPr>
        <p:cxnSp>
          <p:nvCxnSpPr>
            <p:cNvPr id="207" name="Google Shape;207;p26"/>
            <p:cNvCxnSpPr/>
            <p:nvPr/>
          </p:nvCxnSpPr>
          <p:spPr>
            <a:xfrm flipH="1">
              <a:off x="5344775" y="1314450"/>
              <a:ext cx="336900" cy="339000"/>
            </a:xfrm>
            <a:prstGeom prst="straightConnector1">
              <a:avLst/>
            </a:prstGeom>
            <a:noFill/>
            <a:ln cap="flat" cmpd="sng" w="19050">
              <a:solidFill>
                <a:srgbClr val="085631"/>
              </a:solidFill>
              <a:prstDash val="solid"/>
              <a:round/>
              <a:headEnd len="med" w="med" type="oval"/>
              <a:tailEnd len="sm" w="sm" type="none"/>
            </a:ln>
          </p:spPr>
        </p:cxnSp>
        <p:sp>
          <p:nvSpPr>
            <p:cNvPr id="208" name="Google Shape;208;p26"/>
            <p:cNvSpPr txBox="1"/>
            <p:nvPr/>
          </p:nvSpPr>
          <p:spPr>
            <a:xfrm>
              <a:off x="5837599" y="996025"/>
              <a:ext cx="20826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1 . Establish a Baseline</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000">
                  <a:solidFill>
                    <a:schemeClr val="dk1"/>
                  </a:solidFill>
                  <a:latin typeface="Roboto"/>
                  <a:ea typeface="Roboto"/>
                  <a:cs typeface="Roboto"/>
                  <a:sym typeface="Roboto"/>
                </a:rPr>
                <a:t>For the first round, we started with only RGB bands</a:t>
              </a:r>
              <a:r>
                <a:rPr b="1" lang="en" sz="1200">
                  <a:latin typeface="Roboto"/>
                  <a:ea typeface="Roboto"/>
                  <a:cs typeface="Roboto"/>
                  <a:sym typeface="Roboto"/>
                </a:rPr>
                <a:t> </a:t>
              </a:r>
              <a:endParaRPr b="1" sz="1200">
                <a:latin typeface="Roboto"/>
                <a:ea typeface="Roboto"/>
                <a:cs typeface="Roboto"/>
                <a:sym typeface="Roboto"/>
              </a:endParaRPr>
            </a:p>
            <a:p>
              <a:pPr indent="0" lvl="0" marL="0" rtl="0" algn="l">
                <a:lnSpc>
                  <a:spcPct val="115000"/>
                </a:lnSpc>
                <a:spcBef>
                  <a:spcPts val="0"/>
                </a:spcBef>
                <a:spcAft>
                  <a:spcPts val="0"/>
                </a:spcAft>
                <a:buNone/>
              </a:pPr>
              <a:r>
                <a:rPr lang="en" sz="1000">
                  <a:latin typeface="Roboto"/>
                  <a:ea typeface="Roboto"/>
                  <a:cs typeface="Roboto"/>
                  <a:sym typeface="Roboto"/>
                </a:rPr>
                <a:t>For the second round, based on the metrics, we created a baseline</a:t>
              </a:r>
              <a:endParaRPr b="1" sz="1200">
                <a:latin typeface="Roboto"/>
                <a:ea typeface="Roboto"/>
                <a:cs typeface="Roboto"/>
                <a:sym typeface="Roboto"/>
              </a:endParaRPr>
            </a:p>
            <a:p>
              <a:pPr indent="0" lvl="0" marL="0" rtl="0" algn="l">
                <a:lnSpc>
                  <a:spcPct val="115000"/>
                </a:lnSpc>
                <a:spcBef>
                  <a:spcPts val="0"/>
                </a:spcBef>
                <a:spcAft>
                  <a:spcPts val="0"/>
                </a:spcAft>
                <a:buNone/>
              </a:pPr>
              <a:r>
                <a:t/>
              </a:r>
              <a:endParaRPr b="1" baseline="30000" sz="1500">
                <a:latin typeface="Roboto"/>
                <a:ea typeface="Roboto"/>
                <a:cs typeface="Roboto"/>
                <a:sym typeface="Roboto"/>
              </a:endParaRPr>
            </a:p>
          </p:txBody>
        </p:sp>
      </p:grpSp>
      <p:sp>
        <p:nvSpPr>
          <p:cNvPr id="209" name="Google Shape;209;p26"/>
          <p:cNvSpPr txBox="1"/>
          <p:nvPr/>
        </p:nvSpPr>
        <p:spPr>
          <a:xfrm>
            <a:off x="3845784" y="2513660"/>
            <a:ext cx="1443600" cy="804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500">
                <a:latin typeface="Roboto"/>
                <a:ea typeface="Roboto"/>
                <a:cs typeface="Roboto"/>
                <a:sym typeface="Roboto"/>
              </a:rPr>
              <a:t>Ablation Study for Deep Learning</a:t>
            </a:r>
            <a:endParaRPr sz="1500"/>
          </a:p>
        </p:txBody>
      </p:sp>
      <p:sp>
        <p:nvSpPr>
          <p:cNvPr id="210" name="Google Shape;210;p26"/>
          <p:cNvSpPr/>
          <p:nvPr/>
        </p:nvSpPr>
        <p:spPr>
          <a:xfrm rot="1800047">
            <a:off x="3219843" y="1543634"/>
            <a:ext cx="2690936" cy="2690936"/>
          </a:xfrm>
          <a:prstGeom prst="blockArc">
            <a:avLst>
              <a:gd fmla="val 14545937" name="adj1"/>
              <a:gd fmla="val 19902139" name="adj2"/>
              <a:gd fmla="val 9115" name="adj3"/>
            </a:avLst>
          </a:prstGeom>
          <a:solidFill>
            <a:srgbClr val="085631"/>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rot="9000757">
            <a:off x="3213964" y="1543220"/>
            <a:ext cx="2690226" cy="2690226"/>
          </a:xfrm>
          <a:prstGeom prst="blockArc">
            <a:avLst>
              <a:gd fmla="val 18041678" name="adj1"/>
              <a:gd fmla="val 1798478" name="adj2"/>
              <a:gd fmla="val 9595" name="adj3"/>
            </a:avLst>
          </a:prstGeom>
          <a:solidFill>
            <a:srgbClr val="085631"/>
          </a:solidFill>
          <a:ln>
            <a:noFill/>
          </a:ln>
          <a:effectLst>
            <a:outerShdw blurRad="71438" rotWithShape="0" algn="bl"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6"/>
          <p:cNvSpPr/>
          <p:nvPr/>
        </p:nvSpPr>
        <p:spPr>
          <a:xfrm flipH="1" rot="-9000757">
            <a:off x="3221634" y="1543970"/>
            <a:ext cx="2690226" cy="2690226"/>
          </a:xfrm>
          <a:prstGeom prst="blockArc">
            <a:avLst>
              <a:gd fmla="val 17967225" name="adj1"/>
              <a:gd fmla="val 1529547" name="adj2"/>
              <a:gd fmla="val 9279" name="adj3"/>
            </a:avLst>
          </a:prstGeom>
          <a:solidFill>
            <a:srgbClr val="0E9453"/>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6"/>
          <p:cNvSpPr/>
          <p:nvPr/>
        </p:nvSpPr>
        <p:spPr>
          <a:xfrm rot="8100000">
            <a:off x="3166119" y="2714650"/>
            <a:ext cx="363170" cy="363170"/>
          </a:xfrm>
          <a:prstGeom prst="rtTriangle">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rot="-2700000">
            <a:off x="5598628" y="2707488"/>
            <a:ext cx="363170" cy="363170"/>
          </a:xfrm>
          <a:prstGeom prst="rtTriangle">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p:nvPr/>
        </p:nvSpPr>
        <p:spPr>
          <a:xfrm rot="2700000">
            <a:off x="4382023" y="3920261"/>
            <a:ext cx="363170" cy="363170"/>
          </a:xfrm>
          <a:prstGeom prst="rtTriangle">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6"/>
          <p:cNvSpPr/>
          <p:nvPr/>
        </p:nvSpPr>
        <p:spPr>
          <a:xfrm rot="-8100000">
            <a:off x="4382715" y="1484593"/>
            <a:ext cx="363170" cy="363170"/>
          </a:xfrm>
          <a:prstGeom prst="rtTriangle">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0" name="Shape 220"/>
        <p:cNvGrpSpPr/>
        <p:nvPr/>
      </p:nvGrpSpPr>
      <p:grpSpPr>
        <a:xfrm>
          <a:off x="0" y="0"/>
          <a:ext cx="0" cy="0"/>
          <a:chOff x="0" y="0"/>
          <a:chExt cx="0" cy="0"/>
        </a:xfrm>
      </p:grpSpPr>
      <p:sp>
        <p:nvSpPr>
          <p:cNvPr id="221" name="Google Shape;221;p27"/>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Experiment Design</a:t>
            </a:r>
            <a:endParaRPr/>
          </a:p>
        </p:txBody>
      </p:sp>
      <p:sp>
        <p:nvSpPr>
          <p:cNvPr id="222" name="Google Shape;222;p27"/>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trained on all the BigEarthNet set using a custom data generator</a:t>
            </a:r>
            <a:endParaRPr/>
          </a:p>
          <a:p>
            <a:pPr indent="-342900" lvl="0" marL="457200" rtl="0" algn="l">
              <a:spcBef>
                <a:spcPts val="0"/>
              </a:spcBef>
              <a:spcAft>
                <a:spcPts val="0"/>
              </a:spcAft>
              <a:buSzPts val="1800"/>
              <a:buChar char="●"/>
            </a:pPr>
            <a:r>
              <a:rPr lang="en"/>
              <a:t>For our experiment, we </a:t>
            </a:r>
            <a:r>
              <a:rPr lang="en"/>
              <a:t>controlled</a:t>
            </a:r>
            <a:r>
              <a:rPr lang="en"/>
              <a:t> for epochs and resolution</a:t>
            </a:r>
            <a:endParaRPr/>
          </a:p>
          <a:p>
            <a:pPr indent="-342900" lvl="0" marL="457200" rtl="0" algn="l">
              <a:spcBef>
                <a:spcPts val="0"/>
              </a:spcBef>
              <a:spcAft>
                <a:spcPts val="0"/>
              </a:spcAft>
              <a:buSzPts val="1800"/>
              <a:buChar char="●"/>
            </a:pPr>
            <a:r>
              <a:rPr lang="en"/>
              <a:t>We used ResNet50 as our baseline model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6" name="Shape 226"/>
        <p:cNvGrpSpPr/>
        <p:nvPr/>
      </p:nvGrpSpPr>
      <p:grpSpPr>
        <a:xfrm>
          <a:off x="0" y="0"/>
          <a:ext cx="0" cy="0"/>
          <a:chOff x="0" y="0"/>
          <a:chExt cx="0" cy="0"/>
        </a:xfrm>
      </p:grpSpPr>
      <p:sp>
        <p:nvSpPr>
          <p:cNvPr id="227" name="Google Shape;227;p28"/>
          <p:cNvSpPr txBox="1"/>
          <p:nvPr>
            <p:ph type="title"/>
          </p:nvPr>
        </p:nvSpPr>
        <p:spPr>
          <a:xfrm>
            <a:off x="492575" y="458025"/>
            <a:ext cx="8222100" cy="6861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rgbClr val="000000"/>
                </a:solidFill>
              </a:rPr>
              <a:t>1</a:t>
            </a:r>
            <a:r>
              <a:rPr baseline="30000" lang="en" sz="2600">
                <a:solidFill>
                  <a:srgbClr val="000000"/>
                </a:solidFill>
              </a:rPr>
              <a:t>st</a:t>
            </a:r>
            <a:r>
              <a:rPr lang="en" sz="2600">
                <a:solidFill>
                  <a:srgbClr val="000000"/>
                </a:solidFill>
              </a:rPr>
              <a:t> Round : RGB + CA + VRE yield best performance </a:t>
            </a:r>
            <a:endParaRPr sz="2600">
              <a:solidFill>
                <a:srgbClr val="000000"/>
              </a:solidFill>
            </a:endParaRPr>
          </a:p>
        </p:txBody>
      </p:sp>
      <p:graphicFrame>
        <p:nvGraphicFramePr>
          <p:cNvPr id="228" name="Google Shape;228;p28"/>
          <p:cNvGraphicFramePr/>
          <p:nvPr/>
        </p:nvGraphicFramePr>
        <p:xfrm>
          <a:off x="797350" y="1427025"/>
          <a:ext cx="3000000" cy="3000000"/>
        </p:xfrm>
        <a:graphic>
          <a:graphicData uri="http://schemas.openxmlformats.org/drawingml/2006/table">
            <a:tbl>
              <a:tblPr>
                <a:noFill/>
                <a:tableStyleId>{389DC7E2-B286-4FA8-B1EE-E3E68D4A78C7}</a:tableStyleId>
              </a:tblPr>
              <a:tblGrid>
                <a:gridCol w="865775"/>
                <a:gridCol w="2817725"/>
                <a:gridCol w="829100"/>
                <a:gridCol w="759175"/>
                <a:gridCol w="759175"/>
                <a:gridCol w="759175"/>
                <a:gridCol w="759175"/>
              </a:tblGrid>
              <a:tr h="12700">
                <a:tc>
                  <a:txBody>
                    <a:bodyPr/>
                    <a:lstStyle/>
                    <a:p>
                      <a:pPr indent="0" lvl="0" marL="0" rtl="0" algn="ctr">
                        <a:spcBef>
                          <a:spcPts val="0"/>
                        </a:spcBef>
                        <a:spcAft>
                          <a:spcPts val="0"/>
                        </a:spcAft>
                        <a:buNone/>
                      </a:pPr>
                      <a:r>
                        <a:rPr b="1" lang="en" sz="1100"/>
                        <a:t>Exp No.</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Hypothesis</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Result</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Accuracy</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Precision</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Recall</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Loss</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r>
              <a:tr h="12700">
                <a:tc>
                  <a:txBody>
                    <a:bodyPr/>
                    <a:lstStyle/>
                    <a:p>
                      <a:pPr indent="0" lvl="0" marL="0" rtl="0" algn="ctr">
                        <a:spcBef>
                          <a:spcPts val="0"/>
                        </a:spcBef>
                        <a:spcAft>
                          <a:spcPts val="0"/>
                        </a:spcAft>
                        <a:buNone/>
                      </a:pPr>
                      <a:r>
                        <a:rPr lang="en" sz="1100"/>
                        <a:t>1</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Baseline - RGB (B02, B03, B04)</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Baseline</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0.7745</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0.7313</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0.8542</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0.4758</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2</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Including NIR / SWIR bands (B08, B8A, B11, B12) increased the accuracy and lowering loss</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0.8176</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0.7721</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0.8913</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0.4371</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3</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Including Coastal Aerosol (CA) band (B01) increased the accuracy and lowering loss</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0.8193</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0.8004</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0.8417</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0.3910</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4</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Including Vegetation Red Edge (VRE) bands (B05, B06, B07) increased the accuracy and lowering loss</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0.8258</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0.7798</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0.8993</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0.3940</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5</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Including Water Vapor band (B09) increased the accuracy and lowering loss</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0.8104</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0.7587</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0.8997</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0.4342</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
        <p:nvSpPr>
          <p:cNvPr id="229" name="Google Shape;229;p28"/>
          <p:cNvSpPr/>
          <p:nvPr/>
        </p:nvSpPr>
        <p:spPr>
          <a:xfrm>
            <a:off x="638550" y="2665275"/>
            <a:ext cx="7866900" cy="1111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29"/>
          <p:cNvSpPr txBox="1"/>
          <p:nvPr>
            <p:ph type="title"/>
          </p:nvPr>
        </p:nvSpPr>
        <p:spPr>
          <a:xfrm>
            <a:off x="492575" y="458025"/>
            <a:ext cx="8222100" cy="6861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2</a:t>
            </a:r>
            <a:r>
              <a:rPr baseline="30000" lang="en">
                <a:solidFill>
                  <a:srgbClr val="000000"/>
                </a:solidFill>
              </a:rPr>
              <a:t>nd</a:t>
            </a:r>
            <a:r>
              <a:rPr lang="en">
                <a:solidFill>
                  <a:srgbClr val="000000"/>
                </a:solidFill>
              </a:rPr>
              <a:t> Round : Do RGB matter after all? “No”</a:t>
            </a:r>
            <a:endParaRPr>
              <a:solidFill>
                <a:srgbClr val="000000"/>
              </a:solidFill>
            </a:endParaRPr>
          </a:p>
        </p:txBody>
      </p:sp>
      <p:graphicFrame>
        <p:nvGraphicFramePr>
          <p:cNvPr id="235" name="Google Shape;235;p29"/>
          <p:cNvGraphicFramePr/>
          <p:nvPr/>
        </p:nvGraphicFramePr>
        <p:xfrm>
          <a:off x="727613" y="2104275"/>
          <a:ext cx="3000000" cy="3000000"/>
        </p:xfrm>
        <a:graphic>
          <a:graphicData uri="http://schemas.openxmlformats.org/drawingml/2006/table">
            <a:tbl>
              <a:tblPr>
                <a:noFill/>
                <a:tableStyleId>{389DC7E2-B286-4FA8-B1EE-E3E68D4A78C7}</a:tableStyleId>
              </a:tblPr>
              <a:tblGrid>
                <a:gridCol w="825550"/>
                <a:gridCol w="2821625"/>
                <a:gridCol w="948775"/>
                <a:gridCol w="773200"/>
                <a:gridCol w="773200"/>
                <a:gridCol w="773200"/>
                <a:gridCol w="773200"/>
              </a:tblGrid>
              <a:tr h="300300">
                <a:tc>
                  <a:txBody>
                    <a:bodyPr/>
                    <a:lstStyle/>
                    <a:p>
                      <a:pPr indent="0" lvl="0" marL="0" rtl="0" algn="ctr">
                        <a:spcBef>
                          <a:spcPts val="0"/>
                        </a:spcBef>
                        <a:spcAft>
                          <a:spcPts val="0"/>
                        </a:spcAft>
                        <a:buNone/>
                      </a:pPr>
                      <a:r>
                        <a:rPr b="1" lang="en" sz="1100"/>
                        <a:t>Exp No.</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Hypothesis</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Result</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Accuracy</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Precision</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Recall</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Loss</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r>
              <a:tr h="645300">
                <a:tc>
                  <a:txBody>
                    <a:bodyPr/>
                    <a:lstStyle/>
                    <a:p>
                      <a:pPr indent="0" lvl="0" marL="0" rtl="0" algn="ctr">
                        <a:spcBef>
                          <a:spcPts val="0"/>
                        </a:spcBef>
                        <a:spcAft>
                          <a:spcPts val="0"/>
                        </a:spcAft>
                        <a:buNone/>
                      </a:pPr>
                      <a:r>
                        <a:rPr lang="en" sz="1100"/>
                        <a:t>6</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2nd Baseline - RGB (B02, B03, B04), Coastal Aerosol (B01), and Vegetation Red Edge (B04, B05, B06)</a:t>
                      </a:r>
                      <a:endParaRPr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Baseline</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0.8260</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0.8433</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0.7932</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0.3790</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741150">
                <a:tc>
                  <a:txBody>
                    <a:bodyPr/>
                    <a:lstStyle/>
                    <a:p>
                      <a:pPr indent="0" lvl="0" marL="0" rtl="0" algn="ctr">
                        <a:spcBef>
                          <a:spcPts val="0"/>
                        </a:spcBef>
                        <a:spcAft>
                          <a:spcPts val="0"/>
                        </a:spcAft>
                        <a:buNone/>
                      </a:pPr>
                      <a:r>
                        <a:rPr lang="en" sz="1100"/>
                        <a:t>7</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100"/>
                        <a:t>By removing RGB (B02, B03, B04) bands and keeping only Coastal Aerosol (B01), and Vegetation Red Edge (B04, B05, B06), is the model better at classifying agricultural activity?</a:t>
                      </a:r>
                      <a:endParaRPr sz="1100"/>
                    </a:p>
                  </a:txBody>
                  <a:tcPr marT="25400" marB="25400" marR="25400" marL="25400"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0.8272</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0.8366</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0.8029</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0.3751</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
        <p:nvSpPr>
          <p:cNvPr id="236" name="Google Shape;236;p29"/>
          <p:cNvSpPr/>
          <p:nvPr/>
        </p:nvSpPr>
        <p:spPr>
          <a:xfrm>
            <a:off x="501000" y="3049875"/>
            <a:ext cx="8145600" cy="8949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0" name="Shape 240"/>
        <p:cNvGrpSpPr/>
        <p:nvPr/>
      </p:nvGrpSpPr>
      <p:grpSpPr>
        <a:xfrm>
          <a:off x="0" y="0"/>
          <a:ext cx="0" cy="0"/>
          <a:chOff x="0" y="0"/>
          <a:chExt cx="0" cy="0"/>
        </a:xfrm>
      </p:grpSpPr>
      <p:sp>
        <p:nvSpPr>
          <p:cNvPr id="241" name="Google Shape;241;p3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Atit </a:t>
            </a:r>
            <a:r>
              <a:rPr lang="en"/>
              <a:t>Start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5" name="Shape 245"/>
        <p:cNvGrpSpPr/>
        <p:nvPr/>
      </p:nvGrpSpPr>
      <p:grpSpPr>
        <a:xfrm>
          <a:off x="0" y="0"/>
          <a:ext cx="0" cy="0"/>
          <a:chOff x="0" y="0"/>
          <a:chExt cx="0" cy="0"/>
        </a:xfrm>
      </p:grpSpPr>
      <p:sp>
        <p:nvSpPr>
          <p:cNvPr id="246" name="Google Shape;246;p31"/>
          <p:cNvSpPr txBox="1"/>
          <p:nvPr>
            <p:ph type="title"/>
          </p:nvPr>
        </p:nvSpPr>
        <p:spPr>
          <a:xfrm>
            <a:off x="492575" y="458025"/>
            <a:ext cx="8222100" cy="6861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rgbClr val="000000"/>
                </a:solidFill>
              </a:rPr>
              <a:t>Coastal Aerosol matters only marginally</a:t>
            </a:r>
            <a:endParaRPr sz="2900">
              <a:solidFill>
                <a:srgbClr val="000000"/>
              </a:solidFill>
            </a:endParaRPr>
          </a:p>
        </p:txBody>
      </p:sp>
      <p:graphicFrame>
        <p:nvGraphicFramePr>
          <p:cNvPr id="247" name="Google Shape;247;p31"/>
          <p:cNvGraphicFramePr/>
          <p:nvPr/>
        </p:nvGraphicFramePr>
        <p:xfrm>
          <a:off x="727613" y="2104275"/>
          <a:ext cx="3000000" cy="3000000"/>
        </p:xfrm>
        <a:graphic>
          <a:graphicData uri="http://schemas.openxmlformats.org/drawingml/2006/table">
            <a:tbl>
              <a:tblPr>
                <a:noFill/>
                <a:tableStyleId>{389DC7E2-B286-4FA8-B1EE-E3E68D4A78C7}</a:tableStyleId>
              </a:tblPr>
              <a:tblGrid>
                <a:gridCol w="825550"/>
                <a:gridCol w="2821625"/>
                <a:gridCol w="948775"/>
                <a:gridCol w="773200"/>
                <a:gridCol w="773200"/>
                <a:gridCol w="773200"/>
                <a:gridCol w="773200"/>
              </a:tblGrid>
              <a:tr h="300300">
                <a:tc>
                  <a:txBody>
                    <a:bodyPr/>
                    <a:lstStyle/>
                    <a:p>
                      <a:pPr indent="0" lvl="0" marL="0" rtl="0" algn="ctr">
                        <a:spcBef>
                          <a:spcPts val="0"/>
                        </a:spcBef>
                        <a:spcAft>
                          <a:spcPts val="0"/>
                        </a:spcAft>
                        <a:buNone/>
                      </a:pPr>
                      <a:r>
                        <a:rPr b="1" lang="en" sz="1100"/>
                        <a:t>Exp No.</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Hypothesis</a:t>
                      </a:r>
                      <a:endParaRPr b="1" sz="1100"/>
                    </a:p>
                  </a:txBody>
                  <a:tcPr marT="63500" marB="63500" marR="63500" marL="63500">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Result</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Accuracy</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Precision</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Recall</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Loss</a:t>
                      </a:r>
                      <a:endParaRPr b="1"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chemeClr val="accent2"/>
                    </a:solidFill>
                  </a:tcPr>
                </a:tc>
              </a:tr>
              <a:tr h="817825">
                <a:tc>
                  <a:txBody>
                    <a:bodyPr/>
                    <a:lstStyle/>
                    <a:p>
                      <a:pPr indent="0" lvl="0" marL="0" rtl="0" algn="ctr">
                        <a:spcBef>
                          <a:spcPts val="0"/>
                        </a:spcBef>
                        <a:spcAft>
                          <a:spcPts val="0"/>
                        </a:spcAft>
                        <a:buNone/>
                      </a:pPr>
                      <a:r>
                        <a:rPr lang="en" sz="1100"/>
                        <a:t>8</a:t>
                      </a:r>
                      <a:endParaRPr sz="1100"/>
                    </a:p>
                  </a:txBody>
                  <a:tcPr marT="63500" marB="63500" marR="63500" marL="635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By removing Coastal Aerosol (B01) and keeping only the Vegetation Red Edge (B04, B05, B06), can the model still classify agricultural activity well without much loss?</a:t>
                      </a:r>
                      <a:endParaRPr sz="1100"/>
                    </a:p>
                  </a:txBody>
                  <a:tcPr marT="25400" marB="25400" marR="25400" marL="25400" anchor="b">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0.8111</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0.7822</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0.8501</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0.3998</a:t>
                      </a:r>
                      <a:endParaRPr sz="1100"/>
                    </a:p>
                  </a:txBody>
                  <a:tcPr marT="25400" marB="25400" marR="25400" marL="25400"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
        <p:nvSpPr>
          <p:cNvPr id="248" name="Google Shape;248;p31"/>
          <p:cNvSpPr/>
          <p:nvPr/>
        </p:nvSpPr>
        <p:spPr>
          <a:xfrm>
            <a:off x="914175" y="4213425"/>
            <a:ext cx="35370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accuracy</a:t>
            </a:r>
            <a:br>
              <a:rPr lang="en"/>
            </a:br>
            <a:r>
              <a:rPr lang="en"/>
              <a:t>0.8272</a:t>
            </a:r>
            <a:endParaRPr/>
          </a:p>
        </p:txBody>
      </p:sp>
      <p:sp>
        <p:nvSpPr>
          <p:cNvPr id="249" name="Google Shape;249;p31"/>
          <p:cNvSpPr/>
          <p:nvPr/>
        </p:nvSpPr>
        <p:spPr>
          <a:xfrm>
            <a:off x="4806525" y="4213425"/>
            <a:ext cx="34233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loss</a:t>
            </a:r>
            <a:br>
              <a:rPr lang="en"/>
            </a:br>
            <a:r>
              <a:rPr lang="en"/>
              <a:t>0.3751</a:t>
            </a:r>
            <a:endParaRPr/>
          </a:p>
        </p:txBody>
      </p:sp>
      <p:sp>
        <p:nvSpPr>
          <p:cNvPr id="250" name="Google Shape;250;p31"/>
          <p:cNvSpPr/>
          <p:nvPr/>
        </p:nvSpPr>
        <p:spPr>
          <a:xfrm>
            <a:off x="501000" y="2404575"/>
            <a:ext cx="8145600" cy="8178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2" name="Shape 72"/>
        <p:cNvGrpSpPr/>
        <p:nvPr/>
      </p:nvGrpSpPr>
      <p:grpSpPr>
        <a:xfrm>
          <a:off x="0" y="0"/>
          <a:ext cx="0" cy="0"/>
          <a:chOff x="0" y="0"/>
          <a:chExt cx="0" cy="0"/>
        </a:xfrm>
      </p:grpSpPr>
      <p:sp>
        <p:nvSpPr>
          <p:cNvPr id="73" name="Google Shape;73;p14"/>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200">
                <a:solidFill>
                  <a:srgbClr val="000000"/>
                </a:solidFill>
                <a:latin typeface="Raleway"/>
                <a:ea typeface="Raleway"/>
                <a:cs typeface="Raleway"/>
                <a:sym typeface="Raleway"/>
              </a:rPr>
              <a:t>Irrigation Detection Ablation Study</a:t>
            </a:r>
            <a:endParaRPr>
              <a:solidFill>
                <a:srgbClr val="000000"/>
              </a:solidFill>
            </a:endParaRPr>
          </a:p>
        </p:txBody>
      </p:sp>
      <p:sp>
        <p:nvSpPr>
          <p:cNvPr id="74" name="Google Shape;74;p14"/>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latin typeface="Lato"/>
                <a:ea typeface="Lato"/>
                <a:cs typeface="Lato"/>
                <a:sym typeface="Lato"/>
              </a:rPr>
              <a:t>Atit, Jacob, Mahdieh, Mumin</a:t>
            </a:r>
            <a:endParaRPr sz="1600">
              <a:solidFill>
                <a:srgbClr val="000000"/>
              </a:solidFill>
              <a:latin typeface="Lato"/>
              <a:ea typeface="Lato"/>
              <a:cs typeface="Lato"/>
              <a:sym typeface="Lato"/>
            </a:endParaRPr>
          </a:p>
          <a:p>
            <a:pPr indent="0" lvl="0" marL="0" rtl="0" algn="ctr">
              <a:spcBef>
                <a:spcPts val="0"/>
              </a:spcBef>
              <a:spcAft>
                <a:spcPts val="0"/>
              </a:spcAft>
              <a:buNone/>
            </a:pPr>
            <a:r>
              <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4" name="Shape 254"/>
        <p:cNvGrpSpPr/>
        <p:nvPr/>
      </p:nvGrpSpPr>
      <p:grpSpPr>
        <a:xfrm>
          <a:off x="0" y="0"/>
          <a:ext cx="0" cy="0"/>
          <a:chOff x="0" y="0"/>
          <a:chExt cx="0" cy="0"/>
        </a:xfrm>
      </p:grpSpPr>
      <p:sp>
        <p:nvSpPr>
          <p:cNvPr id="255" name="Google Shape;255;p32"/>
          <p:cNvSpPr txBox="1"/>
          <p:nvPr>
            <p:ph type="title"/>
          </p:nvPr>
        </p:nvSpPr>
        <p:spPr>
          <a:xfrm>
            <a:off x="492575" y="458025"/>
            <a:ext cx="8222100" cy="6861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Best Prediction Ever : VRE + VNIR + SWIR</a:t>
            </a:r>
            <a:endParaRPr>
              <a:solidFill>
                <a:srgbClr val="000000"/>
              </a:solidFill>
            </a:endParaRPr>
          </a:p>
        </p:txBody>
      </p:sp>
      <p:graphicFrame>
        <p:nvGraphicFramePr>
          <p:cNvPr id="256" name="Google Shape;256;p32"/>
          <p:cNvGraphicFramePr/>
          <p:nvPr/>
        </p:nvGraphicFramePr>
        <p:xfrm>
          <a:off x="731520" y="2103120"/>
          <a:ext cx="3000000" cy="3000000"/>
        </p:xfrm>
        <a:graphic>
          <a:graphicData uri="http://schemas.openxmlformats.org/drawingml/2006/table">
            <a:tbl>
              <a:tblPr>
                <a:noFill/>
                <a:tableStyleId>{389DC7E2-B286-4FA8-B1EE-E3E68D4A78C7}</a:tableStyleId>
              </a:tblPr>
              <a:tblGrid>
                <a:gridCol w="825700"/>
                <a:gridCol w="2822175"/>
                <a:gridCol w="948925"/>
                <a:gridCol w="773325"/>
                <a:gridCol w="773325"/>
                <a:gridCol w="773325"/>
                <a:gridCol w="773325"/>
              </a:tblGrid>
              <a:tr h="143250">
                <a:tc>
                  <a:txBody>
                    <a:bodyPr/>
                    <a:lstStyle/>
                    <a:p>
                      <a:pPr indent="0" lvl="0" marL="0" rtl="0" algn="ctr">
                        <a:spcBef>
                          <a:spcPts val="0"/>
                        </a:spcBef>
                        <a:spcAft>
                          <a:spcPts val="0"/>
                        </a:spcAft>
                        <a:buNone/>
                      </a:pPr>
                      <a:r>
                        <a:rPr b="1" lang="en" sz="1100"/>
                        <a:t>Exp No.</a:t>
                      </a:r>
                      <a:endParaRPr b="1" sz="1100"/>
                    </a:p>
                  </a:txBody>
                  <a:tcPr marT="63500" marB="63500" marR="63500" marL="63500" anchor="ctr">
                    <a:solidFill>
                      <a:schemeClr val="accent2"/>
                    </a:solidFill>
                  </a:tcPr>
                </a:tc>
                <a:tc>
                  <a:txBody>
                    <a:bodyPr/>
                    <a:lstStyle/>
                    <a:p>
                      <a:pPr indent="0" lvl="0" marL="0" rtl="0" algn="ctr">
                        <a:spcBef>
                          <a:spcPts val="0"/>
                        </a:spcBef>
                        <a:spcAft>
                          <a:spcPts val="0"/>
                        </a:spcAft>
                        <a:buNone/>
                      </a:pPr>
                      <a:r>
                        <a:rPr b="1" lang="en" sz="1100"/>
                        <a:t>Hypothesis</a:t>
                      </a:r>
                      <a:endParaRPr b="1" sz="1100"/>
                    </a:p>
                  </a:txBody>
                  <a:tcPr marT="63500" marB="63500" marR="63500" marL="63500">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Result</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Accuracy</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Precision</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Recall</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Loss</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r>
              <a:tr h="12700">
                <a:tc>
                  <a:txBody>
                    <a:bodyPr/>
                    <a:lstStyle/>
                    <a:p>
                      <a:pPr indent="0" lvl="0" marL="0" rtl="0" algn="ctr">
                        <a:spcBef>
                          <a:spcPts val="0"/>
                        </a:spcBef>
                        <a:spcAft>
                          <a:spcPts val="0"/>
                        </a:spcAft>
                        <a:buNone/>
                      </a:pPr>
                      <a:r>
                        <a:rPr lang="en" sz="1100"/>
                        <a:t>9</a:t>
                      </a:r>
                      <a:endParaRPr sz="1100"/>
                    </a:p>
                  </a:txBody>
                  <a:tcPr marT="63500" marB="63500" marR="63500" marL="63500" anchor="ctr">
                    <a:lnR cap="flat" cmpd="sng" w="9525">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t>By adding Water Vapor (B09) together with Vegetation Red Edge (B04, B05, B06), does the model result in increased accuracy and lower loss?</a:t>
                      </a:r>
                      <a:endParaRPr sz="1100"/>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No</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0.7708</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0.7633</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0.7693</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0.4638</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10</a:t>
                      </a:r>
                      <a:endParaRPr sz="1100"/>
                    </a:p>
                  </a:txBody>
                  <a:tcPr marT="63500" marB="63500" marR="63500" marL="63500" anchor="ctr">
                    <a:lnR cap="flat" cmpd="sng" w="9525">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t>By adding visible and near infrared (VNIR) and short wave infrared (SWIR) (B08,B8A,B11,B12) together with Vegetation Red Edge (B04, B05, B06), does the model result in increased accuracy and lower loss?</a:t>
                      </a:r>
                      <a:endParaRPr sz="1100"/>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Yes</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0.8419</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0.8147</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0.8755</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0.3481</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57" name="Google Shape;257;p32"/>
          <p:cNvSpPr/>
          <p:nvPr/>
        </p:nvSpPr>
        <p:spPr>
          <a:xfrm>
            <a:off x="914175" y="4222900"/>
            <a:ext cx="35370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accuracy</a:t>
            </a:r>
            <a:br>
              <a:rPr lang="en"/>
            </a:br>
            <a:r>
              <a:rPr lang="en"/>
              <a:t>0.8111</a:t>
            </a:r>
            <a:endParaRPr/>
          </a:p>
        </p:txBody>
      </p:sp>
      <p:sp>
        <p:nvSpPr>
          <p:cNvPr id="258" name="Google Shape;258;p32"/>
          <p:cNvSpPr/>
          <p:nvPr/>
        </p:nvSpPr>
        <p:spPr>
          <a:xfrm>
            <a:off x="4806525" y="4222900"/>
            <a:ext cx="34233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loss</a:t>
            </a:r>
            <a:br>
              <a:rPr lang="en"/>
            </a:br>
            <a:r>
              <a:rPr lang="en"/>
              <a:t>0.3998</a:t>
            </a:r>
            <a:endParaRPr/>
          </a:p>
        </p:txBody>
      </p:sp>
      <p:sp>
        <p:nvSpPr>
          <p:cNvPr id="259" name="Google Shape;259;p32"/>
          <p:cNvSpPr/>
          <p:nvPr/>
        </p:nvSpPr>
        <p:spPr>
          <a:xfrm>
            <a:off x="499200" y="3138175"/>
            <a:ext cx="8145600" cy="90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3" name="Shape 263"/>
        <p:cNvGrpSpPr/>
        <p:nvPr/>
      </p:nvGrpSpPr>
      <p:grpSpPr>
        <a:xfrm>
          <a:off x="0" y="0"/>
          <a:ext cx="0" cy="0"/>
          <a:chOff x="0" y="0"/>
          <a:chExt cx="0" cy="0"/>
        </a:xfrm>
      </p:grpSpPr>
      <p:sp>
        <p:nvSpPr>
          <p:cNvPr id="264" name="Google Shape;264;p33"/>
          <p:cNvSpPr txBox="1"/>
          <p:nvPr>
            <p:ph type="title"/>
          </p:nvPr>
        </p:nvSpPr>
        <p:spPr>
          <a:xfrm>
            <a:off x="492575" y="458025"/>
            <a:ext cx="8222100" cy="6861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Conclusion : VRE + SWIR matter most</a:t>
            </a:r>
            <a:endParaRPr>
              <a:solidFill>
                <a:srgbClr val="000000"/>
              </a:solidFill>
            </a:endParaRPr>
          </a:p>
        </p:txBody>
      </p:sp>
      <p:sp>
        <p:nvSpPr>
          <p:cNvPr id="265" name="Google Shape;265;p33"/>
          <p:cNvSpPr/>
          <p:nvPr/>
        </p:nvSpPr>
        <p:spPr>
          <a:xfrm>
            <a:off x="918750" y="4232350"/>
            <a:ext cx="35370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accuracy</a:t>
            </a:r>
            <a:br>
              <a:rPr lang="en"/>
            </a:br>
            <a:r>
              <a:rPr lang="en"/>
              <a:t>0.8419</a:t>
            </a:r>
            <a:endParaRPr/>
          </a:p>
        </p:txBody>
      </p:sp>
      <p:sp>
        <p:nvSpPr>
          <p:cNvPr id="266" name="Google Shape;266;p33"/>
          <p:cNvSpPr/>
          <p:nvPr/>
        </p:nvSpPr>
        <p:spPr>
          <a:xfrm>
            <a:off x="4811100" y="4232350"/>
            <a:ext cx="3423300" cy="584100"/>
          </a:xfrm>
          <a:prstGeom prst="hexagon">
            <a:avLst>
              <a:gd fmla="val 25000" name="adj"/>
              <a:gd fmla="val 115470" name="vf"/>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Previous benchmark’s loss</a:t>
            </a:r>
            <a:br>
              <a:rPr lang="en"/>
            </a:br>
            <a:r>
              <a:rPr lang="en"/>
              <a:t>0.3481</a:t>
            </a:r>
            <a:endParaRPr/>
          </a:p>
        </p:txBody>
      </p:sp>
      <p:graphicFrame>
        <p:nvGraphicFramePr>
          <p:cNvPr id="267" name="Google Shape;267;p33"/>
          <p:cNvGraphicFramePr/>
          <p:nvPr/>
        </p:nvGraphicFramePr>
        <p:xfrm>
          <a:off x="726945" y="1795570"/>
          <a:ext cx="3000000" cy="3000000"/>
        </p:xfrm>
        <a:graphic>
          <a:graphicData uri="http://schemas.openxmlformats.org/drawingml/2006/table">
            <a:tbl>
              <a:tblPr>
                <a:noFill/>
                <a:tableStyleId>{389DC7E2-B286-4FA8-B1EE-E3E68D4A78C7}</a:tableStyleId>
              </a:tblPr>
              <a:tblGrid>
                <a:gridCol w="825700"/>
                <a:gridCol w="2822175"/>
                <a:gridCol w="948925"/>
                <a:gridCol w="773325"/>
                <a:gridCol w="773325"/>
                <a:gridCol w="773325"/>
                <a:gridCol w="773325"/>
              </a:tblGrid>
              <a:tr h="12700">
                <a:tc>
                  <a:txBody>
                    <a:bodyPr/>
                    <a:lstStyle/>
                    <a:p>
                      <a:pPr indent="0" lvl="0" marL="0" rtl="0" algn="ctr">
                        <a:spcBef>
                          <a:spcPts val="0"/>
                        </a:spcBef>
                        <a:spcAft>
                          <a:spcPts val="0"/>
                        </a:spcAft>
                        <a:buNone/>
                      </a:pPr>
                      <a:r>
                        <a:rPr b="1" lang="en" sz="1100"/>
                        <a:t>Exp No.</a:t>
                      </a:r>
                      <a:endParaRPr b="1" sz="1100"/>
                    </a:p>
                  </a:txBody>
                  <a:tcPr marT="63500" marB="63500" marR="63500" marL="63500" anchor="ctr">
                    <a:solidFill>
                      <a:schemeClr val="accent2"/>
                    </a:solidFill>
                  </a:tcPr>
                </a:tc>
                <a:tc>
                  <a:txBody>
                    <a:bodyPr/>
                    <a:lstStyle/>
                    <a:p>
                      <a:pPr indent="0" lvl="0" marL="0" rtl="0" algn="ctr">
                        <a:spcBef>
                          <a:spcPts val="0"/>
                        </a:spcBef>
                        <a:spcAft>
                          <a:spcPts val="0"/>
                        </a:spcAft>
                        <a:buNone/>
                      </a:pPr>
                      <a:r>
                        <a:rPr b="1" lang="en" sz="1100"/>
                        <a:t>Hypothesis</a:t>
                      </a:r>
                      <a:endParaRPr b="1" sz="1100"/>
                    </a:p>
                  </a:txBody>
                  <a:tcPr marT="63500" marB="63500" marR="63500" marL="63500">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Result</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Accuracy</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Precision</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Recall</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100"/>
                        <a:t>Loss</a:t>
                      </a:r>
                      <a:endParaRPr b="1" sz="1100"/>
                    </a:p>
                  </a:txBody>
                  <a:tcPr marT="63500" marB="63500" marR="63500" marL="63500" anchor="ctr">
                    <a:lnB cap="flat" cmpd="sng" w="9525">
                      <a:solidFill>
                        <a:srgbClr val="000000"/>
                      </a:solidFill>
                      <a:prstDash val="solid"/>
                      <a:round/>
                      <a:headEnd len="sm" w="sm" type="none"/>
                      <a:tailEnd len="sm" w="sm" type="none"/>
                    </a:lnB>
                    <a:solidFill>
                      <a:schemeClr val="accent2"/>
                    </a:solidFill>
                  </a:tcPr>
                </a:tc>
              </a:tr>
              <a:tr h="12700">
                <a:tc>
                  <a:txBody>
                    <a:bodyPr/>
                    <a:lstStyle/>
                    <a:p>
                      <a:pPr indent="0" lvl="0" marL="0" rtl="0" algn="ctr">
                        <a:spcBef>
                          <a:spcPts val="0"/>
                        </a:spcBef>
                        <a:spcAft>
                          <a:spcPts val="0"/>
                        </a:spcAft>
                        <a:buNone/>
                      </a:pPr>
                      <a:r>
                        <a:rPr lang="en" sz="1100"/>
                        <a:t>11</a:t>
                      </a:r>
                      <a:endParaRPr sz="1100"/>
                    </a:p>
                  </a:txBody>
                  <a:tcPr marT="63500" marB="63500" marR="63500" marL="63500" anchor="ctr">
                    <a:lnR cap="flat" cmpd="sng" w="9525">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t>Based on experiment No. 10, should short-wave infrared (SWIR) (B11, B12) be further removed from the model?</a:t>
                      </a:r>
                      <a:endParaRPr sz="1100"/>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No</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0.8068</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0.7670</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0.8683</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0.4413</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12</a:t>
                      </a:r>
                      <a:endParaRPr sz="1100"/>
                    </a:p>
                  </a:txBody>
                  <a:tcPr marT="63500" marB="63500" marR="63500" marL="63500" anchor="ctr">
                    <a:lnR cap="flat" cmpd="sng" w="9525">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t>Based on experiment No. 10, should NIR (B08) and narrow NIR (B8A) be further removed from the model?</a:t>
                      </a:r>
                      <a:endParaRPr sz="1100"/>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Perhaps</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0.8379</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0.8041</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0.8834</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0.3648</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700">
                <a:tc>
                  <a:txBody>
                    <a:bodyPr/>
                    <a:lstStyle/>
                    <a:p>
                      <a:pPr indent="0" lvl="0" marL="0" rtl="0" algn="ctr">
                        <a:spcBef>
                          <a:spcPts val="0"/>
                        </a:spcBef>
                        <a:spcAft>
                          <a:spcPts val="0"/>
                        </a:spcAft>
                        <a:buNone/>
                      </a:pPr>
                      <a:r>
                        <a:rPr lang="en" sz="1100"/>
                        <a:t>13</a:t>
                      </a:r>
                      <a:endParaRPr sz="1100"/>
                    </a:p>
                  </a:txBody>
                  <a:tcPr marT="63500" marB="63500" marR="63500" marL="63500" anchor="ctr">
                    <a:lnR cap="flat" cmpd="sng" w="9525">
                      <a:solidFill>
                        <a:srgbClr val="000000"/>
                      </a:solidFill>
                      <a:prstDash val="solid"/>
                      <a:round/>
                      <a:headEnd len="sm" w="sm" type="none"/>
                      <a:tailEnd len="sm" w="sm" type="none"/>
                    </a:lnR>
                  </a:tcPr>
                </a:tc>
                <a:tc>
                  <a:txBody>
                    <a:bodyPr/>
                    <a:lstStyle/>
                    <a:p>
                      <a:pPr indent="0" lvl="0" marL="0" rtl="0" algn="l">
                        <a:spcBef>
                          <a:spcPts val="0"/>
                        </a:spcBef>
                        <a:spcAft>
                          <a:spcPts val="0"/>
                        </a:spcAft>
                        <a:buNone/>
                      </a:pPr>
                      <a:r>
                        <a:rPr lang="en" sz="1100"/>
                        <a:t>By adding B01 (coastal aerosol) back on top of B05-B07 and B08,B8A,B11,B12, would accuracy improve?</a:t>
                      </a:r>
                      <a:endParaRPr sz="1100"/>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No</a:t>
                      </a:r>
                      <a:endParaRPr sz="11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rPr lang="en" sz="1100"/>
                        <a:t>0.8258</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0.8226</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0.8202</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0.3750</a:t>
                      </a:r>
                      <a:endParaRPr sz="1100"/>
                    </a:p>
                  </a:txBody>
                  <a:tcPr marT="25400" marB="25400" marR="25400" marL="254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268" name="Google Shape;268;p33"/>
          <p:cNvSpPr/>
          <p:nvPr/>
        </p:nvSpPr>
        <p:spPr>
          <a:xfrm>
            <a:off x="546525" y="2659175"/>
            <a:ext cx="8145600" cy="565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
        <p:nvSpPr>
          <p:cNvPr id="273" name="Google Shape;273;p34"/>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Possible Explanation</a:t>
            </a:r>
            <a:endParaRPr/>
          </a:p>
        </p:txBody>
      </p:sp>
      <p:sp>
        <p:nvSpPr>
          <p:cNvPr id="274" name="Google Shape;274;p34"/>
          <p:cNvSpPr txBox="1"/>
          <p:nvPr/>
        </p:nvSpPr>
        <p:spPr>
          <a:xfrm>
            <a:off x="912825" y="4235850"/>
            <a:ext cx="3812400" cy="2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Lato"/>
                <a:ea typeface="Lato"/>
                <a:cs typeface="Lato"/>
                <a:sym typeface="Lato"/>
              </a:rPr>
              <a:t>Credit: http://gsp.humboldt.edu/OLM/Courses/GSP_216_Online/lesson2-1/reflectance.html</a:t>
            </a:r>
            <a:endParaRPr sz="700">
              <a:latin typeface="Lato"/>
              <a:ea typeface="Lato"/>
              <a:cs typeface="Lato"/>
              <a:sym typeface="Lato"/>
            </a:endParaRPr>
          </a:p>
        </p:txBody>
      </p:sp>
      <p:grpSp>
        <p:nvGrpSpPr>
          <p:cNvPr id="275" name="Google Shape;275;p34"/>
          <p:cNvGrpSpPr/>
          <p:nvPr/>
        </p:nvGrpSpPr>
        <p:grpSpPr>
          <a:xfrm>
            <a:off x="912813" y="1361141"/>
            <a:ext cx="4277745" cy="2805744"/>
            <a:chOff x="1858146" y="1384888"/>
            <a:chExt cx="3781600" cy="2385025"/>
          </a:xfrm>
        </p:grpSpPr>
        <p:pic>
          <p:nvPicPr>
            <p:cNvPr id="276" name="Google Shape;276;p34"/>
            <p:cNvPicPr preferRelativeResize="0"/>
            <p:nvPr/>
          </p:nvPicPr>
          <p:blipFill>
            <a:blip r:embed="rId4">
              <a:alphaModFix/>
            </a:blip>
            <a:stretch>
              <a:fillRect/>
            </a:stretch>
          </p:blipFill>
          <p:spPr>
            <a:xfrm>
              <a:off x="1858146" y="1384888"/>
              <a:ext cx="3781600" cy="2385025"/>
            </a:xfrm>
            <a:prstGeom prst="rect">
              <a:avLst/>
            </a:prstGeom>
            <a:noFill/>
            <a:ln>
              <a:noFill/>
            </a:ln>
          </p:spPr>
        </p:pic>
        <p:sp>
          <p:nvSpPr>
            <p:cNvPr id="277" name="Google Shape;277;p34"/>
            <p:cNvSpPr/>
            <p:nvPr/>
          </p:nvSpPr>
          <p:spPr>
            <a:xfrm>
              <a:off x="2717500" y="1770375"/>
              <a:ext cx="149700" cy="1646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txBox="1"/>
            <p:nvPr/>
          </p:nvSpPr>
          <p:spPr>
            <a:xfrm>
              <a:off x="2241800" y="2226875"/>
              <a:ext cx="661500" cy="2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CC0000"/>
                  </a:solidFill>
                  <a:latin typeface="Lato"/>
                  <a:ea typeface="Lato"/>
                  <a:cs typeface="Lato"/>
                  <a:sym typeface="Lato"/>
                </a:rPr>
                <a:t>VREs</a:t>
              </a:r>
              <a:endParaRPr sz="1000">
                <a:solidFill>
                  <a:srgbClr val="CC0000"/>
                </a:solidFill>
                <a:latin typeface="Lato"/>
                <a:ea typeface="Lato"/>
                <a:cs typeface="Lato"/>
                <a:sym typeface="Lato"/>
              </a:endParaRPr>
            </a:p>
          </p:txBody>
        </p:sp>
        <p:sp>
          <p:nvSpPr>
            <p:cNvPr id="279" name="Google Shape;279;p34"/>
            <p:cNvSpPr/>
            <p:nvPr/>
          </p:nvSpPr>
          <p:spPr>
            <a:xfrm>
              <a:off x="4090800" y="1939725"/>
              <a:ext cx="60300" cy="14766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4991350" y="1939725"/>
              <a:ext cx="60300" cy="14766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txBox="1"/>
            <p:nvPr/>
          </p:nvSpPr>
          <p:spPr>
            <a:xfrm>
              <a:off x="4287725" y="2282025"/>
              <a:ext cx="661500" cy="2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CC0000"/>
                  </a:solidFill>
                  <a:latin typeface="Lato"/>
                  <a:ea typeface="Lato"/>
                  <a:cs typeface="Lato"/>
                  <a:sym typeface="Lato"/>
                </a:rPr>
                <a:t>SWIRs</a:t>
              </a:r>
              <a:endParaRPr sz="1000">
                <a:solidFill>
                  <a:srgbClr val="CC0000"/>
                </a:solidFill>
                <a:latin typeface="Lato"/>
                <a:ea typeface="Lato"/>
                <a:cs typeface="Lato"/>
                <a:sym typeface="Lato"/>
              </a:endParaRPr>
            </a:p>
          </p:txBody>
        </p:sp>
        <p:cxnSp>
          <p:nvCxnSpPr>
            <p:cNvPr id="282" name="Google Shape;282;p34"/>
            <p:cNvCxnSpPr/>
            <p:nvPr/>
          </p:nvCxnSpPr>
          <p:spPr>
            <a:xfrm>
              <a:off x="4765425" y="2660450"/>
              <a:ext cx="157500" cy="196800"/>
            </a:xfrm>
            <a:prstGeom prst="straightConnector1">
              <a:avLst/>
            </a:prstGeom>
            <a:noFill/>
            <a:ln cap="flat" cmpd="sng" w="9525">
              <a:solidFill>
                <a:srgbClr val="CC0000"/>
              </a:solidFill>
              <a:prstDash val="solid"/>
              <a:round/>
              <a:headEnd len="med" w="med" type="none"/>
              <a:tailEnd len="med" w="med" type="triangle"/>
            </a:ln>
          </p:spPr>
        </p:cxnSp>
        <p:cxnSp>
          <p:nvCxnSpPr>
            <p:cNvPr id="283" name="Google Shape;283;p34"/>
            <p:cNvCxnSpPr/>
            <p:nvPr/>
          </p:nvCxnSpPr>
          <p:spPr>
            <a:xfrm flipH="1">
              <a:off x="4206300" y="2660450"/>
              <a:ext cx="94500" cy="181200"/>
            </a:xfrm>
            <a:prstGeom prst="straightConnector1">
              <a:avLst/>
            </a:prstGeom>
            <a:noFill/>
            <a:ln cap="flat" cmpd="sng" w="9525">
              <a:solidFill>
                <a:srgbClr val="CC0000"/>
              </a:solidFill>
              <a:prstDash val="solid"/>
              <a:round/>
              <a:headEnd len="med" w="med" type="none"/>
              <a:tailEnd len="med" w="med" type="triangle"/>
            </a:ln>
          </p:spPr>
        </p:cxnSp>
        <p:sp>
          <p:nvSpPr>
            <p:cNvPr id="284" name="Google Shape;284;p34"/>
            <p:cNvSpPr/>
            <p:nvPr/>
          </p:nvSpPr>
          <p:spPr>
            <a:xfrm>
              <a:off x="2903300" y="1766325"/>
              <a:ext cx="133800" cy="16542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txBox="1"/>
            <p:nvPr/>
          </p:nvSpPr>
          <p:spPr>
            <a:xfrm>
              <a:off x="3073200" y="2226875"/>
              <a:ext cx="661500" cy="2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CC0000"/>
                  </a:solidFill>
                  <a:latin typeface="Lato"/>
                  <a:ea typeface="Lato"/>
                  <a:cs typeface="Lato"/>
                  <a:sym typeface="Lato"/>
                </a:rPr>
                <a:t>NIR</a:t>
              </a:r>
              <a:endParaRPr sz="1000">
                <a:solidFill>
                  <a:srgbClr val="CC0000"/>
                </a:solidFill>
                <a:latin typeface="Lato"/>
                <a:ea typeface="Lato"/>
                <a:cs typeface="Lato"/>
                <a:sym typeface="Lato"/>
              </a:endParaRPr>
            </a:p>
          </p:txBody>
        </p:sp>
        <p:cxnSp>
          <p:nvCxnSpPr>
            <p:cNvPr id="286" name="Google Shape;286;p34"/>
            <p:cNvCxnSpPr/>
            <p:nvPr/>
          </p:nvCxnSpPr>
          <p:spPr>
            <a:xfrm flipH="1">
              <a:off x="3156050" y="2502825"/>
              <a:ext cx="94500" cy="181200"/>
            </a:xfrm>
            <a:prstGeom prst="straightConnector1">
              <a:avLst/>
            </a:prstGeom>
            <a:noFill/>
            <a:ln cap="flat" cmpd="sng" w="9525">
              <a:solidFill>
                <a:srgbClr val="CC0000"/>
              </a:solidFill>
              <a:prstDash val="solid"/>
              <a:round/>
              <a:headEnd len="med" w="med" type="none"/>
              <a:tailEnd len="med" w="med" type="triangle"/>
            </a:ln>
          </p:spPr>
        </p:cxnSp>
        <p:cxnSp>
          <p:nvCxnSpPr>
            <p:cNvPr id="287" name="Google Shape;287;p34"/>
            <p:cNvCxnSpPr/>
            <p:nvPr/>
          </p:nvCxnSpPr>
          <p:spPr>
            <a:xfrm>
              <a:off x="2457700" y="2495025"/>
              <a:ext cx="157500" cy="196800"/>
            </a:xfrm>
            <a:prstGeom prst="straightConnector1">
              <a:avLst/>
            </a:prstGeom>
            <a:noFill/>
            <a:ln cap="flat" cmpd="sng" w="9525">
              <a:solidFill>
                <a:srgbClr val="CC0000"/>
              </a:solidFill>
              <a:prstDash val="solid"/>
              <a:round/>
              <a:headEnd len="med" w="med" type="none"/>
              <a:tailEnd len="med" w="med" type="triangle"/>
            </a:ln>
          </p:spPr>
        </p:cxnSp>
      </p:grpSp>
      <p:sp>
        <p:nvSpPr>
          <p:cNvPr id="288" name="Google Shape;288;p34"/>
          <p:cNvSpPr txBox="1"/>
          <p:nvPr/>
        </p:nvSpPr>
        <p:spPr>
          <a:xfrm>
            <a:off x="5395575" y="2229125"/>
            <a:ext cx="3079800" cy="10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High-reflectance bands are associated with higher predictability of agricultural activity.</a:t>
            </a:r>
            <a:endParaRPr>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2" name="Shape 292"/>
        <p:cNvGrpSpPr/>
        <p:nvPr/>
      </p:nvGrpSpPr>
      <p:grpSpPr>
        <a:xfrm>
          <a:off x="0" y="0"/>
          <a:ext cx="0" cy="0"/>
          <a:chOff x="0" y="0"/>
          <a:chExt cx="0" cy="0"/>
        </a:xfrm>
      </p:grpSpPr>
      <p:sp>
        <p:nvSpPr>
          <p:cNvPr id="293" name="Google Shape;293;p35"/>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Potential Follow Up Research</a:t>
            </a:r>
            <a:endParaRPr/>
          </a:p>
        </p:txBody>
      </p:sp>
      <p:sp>
        <p:nvSpPr>
          <p:cNvPr id="294" name="Google Shape;294;p35"/>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Is only Green band enough?</a:t>
            </a:r>
            <a:endParaRPr/>
          </a:p>
          <a:p>
            <a:pPr indent="-342900" lvl="0" marL="457200" rtl="0" algn="l">
              <a:spcBef>
                <a:spcPts val="0"/>
              </a:spcBef>
              <a:spcAft>
                <a:spcPts val="0"/>
              </a:spcAft>
              <a:buSzPts val="1800"/>
              <a:buChar char="●"/>
            </a:pPr>
            <a:r>
              <a:rPr lang="en"/>
              <a:t>Model choices</a:t>
            </a:r>
            <a:endParaRPr/>
          </a:p>
          <a:p>
            <a:pPr indent="-317500" lvl="1" marL="914400" rtl="0" algn="l">
              <a:spcBef>
                <a:spcPts val="0"/>
              </a:spcBef>
              <a:spcAft>
                <a:spcPts val="0"/>
              </a:spcAft>
              <a:buSzPts val="1400"/>
              <a:buChar char="○"/>
            </a:pPr>
            <a:r>
              <a:rPr lang="en"/>
              <a:t>Would other choices (e.g., EfficientNet, etc.) result in different conclusion?</a:t>
            </a:r>
            <a:endParaRPr/>
          </a:p>
          <a:p>
            <a:pPr indent="-342900" lvl="0" marL="457200" rtl="0" algn="l">
              <a:spcBef>
                <a:spcPts val="0"/>
              </a:spcBef>
              <a:spcAft>
                <a:spcPts val="0"/>
              </a:spcAft>
              <a:buSzPts val="1800"/>
              <a:buChar char="●"/>
            </a:pPr>
            <a:r>
              <a:rPr lang="en"/>
              <a:t>Parameter tuning</a:t>
            </a:r>
            <a:endParaRPr/>
          </a:p>
          <a:p>
            <a:pPr indent="-317500" lvl="1" marL="914400" rtl="0" algn="l">
              <a:spcBef>
                <a:spcPts val="0"/>
              </a:spcBef>
              <a:spcAft>
                <a:spcPts val="0"/>
              </a:spcAft>
              <a:buSzPts val="1400"/>
              <a:buChar char="○"/>
            </a:pPr>
            <a:r>
              <a:rPr lang="en"/>
              <a:t>Number of epochs, pixels, batch size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36"/>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Citations</a:t>
            </a:r>
            <a:endParaRPr/>
          </a:p>
        </p:txBody>
      </p:sp>
      <p:sp>
        <p:nvSpPr>
          <p:cNvPr id="300" name="Google Shape;300;p36"/>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 Sumbul, M. Charfuelan, B. Demir, V. Markl, “BigEarthNet: A Large-Scale Benchmark Archive for Remote Sensing Image Understanding”, IEEE International Geoscience and Remote Sensing Symposium, pp. 5901-5904, Yokohama, Japan, 2019.</a:t>
            </a:r>
            <a:endParaRPr/>
          </a:p>
          <a:p>
            <a:pPr indent="-342900" lvl="0" marL="457200" rtl="0" algn="l">
              <a:spcBef>
                <a:spcPts val="0"/>
              </a:spcBef>
              <a:spcAft>
                <a:spcPts val="0"/>
              </a:spcAft>
              <a:buSzPts val="1800"/>
              <a:buChar char="●"/>
            </a:pPr>
            <a:r>
              <a:rPr lang="en"/>
              <a:t>S. Sheikholeslami, “Ablation Study for Machine Learning”, </a:t>
            </a:r>
            <a:r>
              <a:rPr lang="en" u="sng">
                <a:solidFill>
                  <a:schemeClr val="hlink"/>
                </a:solidFill>
                <a:hlinkClick r:id="rId4"/>
              </a:rPr>
              <a:t>https://www.diva-portal.org/smash/get/diva2:1349978/FULLTEXT01.pdf</a:t>
            </a:r>
            <a:r>
              <a:rPr lang="en"/>
              <a:t>, 2019</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4" name="Shape 304"/>
        <p:cNvGrpSpPr/>
        <p:nvPr/>
      </p:nvGrpSpPr>
      <p:grpSpPr>
        <a:xfrm>
          <a:off x="0" y="0"/>
          <a:ext cx="0" cy="0"/>
          <a:chOff x="0" y="0"/>
          <a:chExt cx="0" cy="0"/>
        </a:xfrm>
      </p:grpSpPr>
      <p:sp>
        <p:nvSpPr>
          <p:cNvPr id="305" name="Google Shape;305;p37"/>
          <p:cNvSpPr txBox="1"/>
          <p:nvPr>
            <p:ph type="title"/>
          </p:nvPr>
        </p:nvSpPr>
        <p:spPr>
          <a:xfrm>
            <a:off x="387900" y="1802550"/>
            <a:ext cx="83682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Thank You!</a:t>
            </a:r>
            <a:endParaRPr sz="8000"/>
          </a:p>
        </p:txBody>
      </p:sp>
      <p:sp>
        <p:nvSpPr>
          <p:cNvPr id="306" name="Google Shape;306;p37"/>
          <p:cNvSpPr txBox="1"/>
          <p:nvPr/>
        </p:nvSpPr>
        <p:spPr>
          <a:xfrm>
            <a:off x="1905600" y="4205600"/>
            <a:ext cx="5332800" cy="44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FFFFFF"/>
                </a:solidFill>
                <a:latin typeface="Roboto"/>
                <a:ea typeface="Roboto"/>
                <a:cs typeface="Roboto"/>
                <a:sym typeface="Roboto"/>
              </a:rPr>
              <a:t>Check us out on GitHub!</a:t>
            </a:r>
            <a:endParaRPr sz="1700">
              <a:solidFill>
                <a:srgbClr val="FFFFFF"/>
              </a:solidFill>
              <a:latin typeface="Roboto"/>
              <a:ea typeface="Roboto"/>
              <a:cs typeface="Roboto"/>
              <a:sym typeface="Roboto"/>
            </a:endParaRPr>
          </a:p>
          <a:p>
            <a:pPr indent="0" lvl="0" marL="0" rtl="0" algn="ctr">
              <a:spcBef>
                <a:spcPts val="0"/>
              </a:spcBef>
              <a:spcAft>
                <a:spcPts val="0"/>
              </a:spcAft>
              <a:buNone/>
            </a:pPr>
            <a:r>
              <a:rPr lang="en" u="sng">
                <a:solidFill>
                  <a:schemeClr val="hlink"/>
                </a:solidFill>
                <a:latin typeface="Roboto"/>
                <a:ea typeface="Roboto"/>
                <a:cs typeface="Roboto"/>
                <a:sym typeface="Roboto"/>
                <a:hlinkClick r:id="rId4"/>
              </a:rPr>
              <a:t>github.com/UCB-Sentinel-2-Image-Study/ablation-study</a:t>
            </a:r>
            <a:endParaRPr>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0" name="Shape 310"/>
        <p:cNvGrpSpPr/>
        <p:nvPr/>
      </p:nvGrpSpPr>
      <p:grpSpPr>
        <a:xfrm>
          <a:off x="0" y="0"/>
          <a:ext cx="0" cy="0"/>
          <a:chOff x="0" y="0"/>
          <a:chExt cx="0" cy="0"/>
        </a:xfrm>
      </p:grpSpPr>
      <p:sp>
        <p:nvSpPr>
          <p:cNvPr id="311" name="Google Shape;311;p38"/>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Contributions</a:t>
            </a:r>
            <a:endParaRPr/>
          </a:p>
        </p:txBody>
      </p:sp>
      <p:sp>
        <p:nvSpPr>
          <p:cNvPr id="312" name="Google Shape;312;p38"/>
          <p:cNvSpPr txBox="1"/>
          <p:nvPr>
            <p:ph idx="1" type="body"/>
          </p:nvPr>
        </p:nvSpPr>
        <p:spPr>
          <a:xfrm>
            <a:off x="492600" y="1489825"/>
            <a:ext cx="81333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Atit</a:t>
            </a:r>
            <a:endParaRPr/>
          </a:p>
          <a:p>
            <a:pPr indent="-317500" lvl="1" marL="914400" rtl="0" algn="l">
              <a:spcBef>
                <a:spcPts val="0"/>
              </a:spcBef>
              <a:spcAft>
                <a:spcPts val="0"/>
              </a:spcAft>
              <a:buSzPts val="1400"/>
              <a:buChar char="○"/>
            </a:pPr>
            <a:r>
              <a:rPr lang="en"/>
              <a:t>Selected model, built custom data generator, led experimentation</a:t>
            </a:r>
            <a:endParaRPr/>
          </a:p>
          <a:p>
            <a:pPr indent="-342900" lvl="0" marL="457200" rtl="0" algn="l">
              <a:spcBef>
                <a:spcPts val="0"/>
              </a:spcBef>
              <a:spcAft>
                <a:spcPts val="0"/>
              </a:spcAft>
              <a:buSzPts val="1800"/>
              <a:buChar char="●"/>
            </a:pPr>
            <a:r>
              <a:rPr lang="en"/>
              <a:t>Jacob</a:t>
            </a:r>
            <a:endParaRPr/>
          </a:p>
          <a:p>
            <a:pPr indent="-317500" lvl="1" marL="914400" rtl="0" algn="l">
              <a:spcBef>
                <a:spcPts val="0"/>
              </a:spcBef>
              <a:spcAft>
                <a:spcPts val="0"/>
              </a:spcAft>
              <a:buSzPts val="1400"/>
              <a:buChar char="○"/>
            </a:pPr>
            <a:r>
              <a:rPr lang="en"/>
              <a:t>H</a:t>
            </a:r>
            <a:r>
              <a:rPr lang="en"/>
              <a:t>elped with pipeline, EDA, </a:t>
            </a:r>
            <a:r>
              <a:rPr lang="en"/>
              <a:t>Built website</a:t>
            </a:r>
            <a:endParaRPr/>
          </a:p>
          <a:p>
            <a:pPr indent="-342900" lvl="0" marL="457200" rtl="0" algn="l">
              <a:spcBef>
                <a:spcPts val="0"/>
              </a:spcBef>
              <a:spcAft>
                <a:spcPts val="0"/>
              </a:spcAft>
              <a:buSzPts val="1800"/>
              <a:buChar char="●"/>
            </a:pPr>
            <a:r>
              <a:rPr lang="en"/>
              <a:t>Mahdieh</a:t>
            </a:r>
            <a:endParaRPr/>
          </a:p>
          <a:p>
            <a:pPr indent="-317500" lvl="1" marL="914400" rtl="0" algn="l">
              <a:spcBef>
                <a:spcPts val="0"/>
              </a:spcBef>
              <a:spcAft>
                <a:spcPts val="0"/>
              </a:spcAft>
              <a:buSzPts val="1400"/>
              <a:buChar char="○"/>
            </a:pPr>
            <a:r>
              <a:rPr lang="en"/>
              <a:t>EDA, Researched ablation experiments, Experimented with Maggy and DataBricks</a:t>
            </a:r>
            <a:endParaRPr/>
          </a:p>
          <a:p>
            <a:pPr indent="-342900" lvl="0" marL="457200" rtl="0" algn="l">
              <a:spcBef>
                <a:spcPts val="0"/>
              </a:spcBef>
              <a:spcAft>
                <a:spcPts val="0"/>
              </a:spcAft>
              <a:buSzPts val="1800"/>
              <a:buChar char="●"/>
            </a:pPr>
            <a:r>
              <a:rPr lang="en"/>
              <a:t>Mumin</a:t>
            </a:r>
            <a:endParaRPr/>
          </a:p>
          <a:p>
            <a:pPr indent="-317500" lvl="1" marL="914400" rtl="0" algn="l">
              <a:spcBef>
                <a:spcPts val="0"/>
              </a:spcBef>
              <a:spcAft>
                <a:spcPts val="0"/>
              </a:spcAft>
              <a:buSzPts val="1400"/>
              <a:buChar char="○"/>
            </a:pPr>
            <a:r>
              <a:rPr lang="en"/>
              <a:t>Computing infrastructure, ran experiments, designed slides, made burgers</a:t>
            </a:r>
            <a:endParaRPr/>
          </a:p>
          <a:p>
            <a:pPr indent="-342900" lvl="0" marL="457200" rtl="0" algn="l">
              <a:spcBef>
                <a:spcPts val="0"/>
              </a:spcBef>
              <a:spcAft>
                <a:spcPts val="0"/>
              </a:spcAft>
              <a:buSzPts val="1800"/>
              <a:buChar char="●"/>
            </a:pPr>
            <a:r>
              <a:rPr lang="en"/>
              <a:t>Everyone</a:t>
            </a:r>
            <a:endParaRPr/>
          </a:p>
          <a:p>
            <a:pPr indent="-317500" lvl="1" marL="914400" rtl="0" algn="l">
              <a:spcBef>
                <a:spcPts val="0"/>
              </a:spcBef>
              <a:spcAft>
                <a:spcPts val="0"/>
              </a:spcAft>
              <a:buSzPts val="1400"/>
              <a:buChar char="○"/>
            </a:pPr>
            <a:r>
              <a:rPr lang="en"/>
              <a:t>Debugging, pipeline work, documentation, research, worked on slides, contributed to repo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5"/>
          <p:cNvSpPr txBox="1"/>
          <p:nvPr>
            <p:ph idx="1" type="body"/>
          </p:nvPr>
        </p:nvSpPr>
        <p:spPr>
          <a:xfrm>
            <a:off x="492600" y="1489825"/>
            <a:ext cx="82221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Problem Statement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Intro to Ablation Studies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Project Goals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Dataset Overview</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Experiments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Conclusion and Follow-Up Research</a:t>
            </a:r>
            <a:endParaRPr>
              <a:solidFill>
                <a:srgbClr val="000000"/>
              </a:solidFill>
            </a:endParaRPr>
          </a:p>
        </p:txBody>
      </p:sp>
      <p:sp>
        <p:nvSpPr>
          <p:cNvPr id="80" name="Google Shape;80;p15"/>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Agenda</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6"/>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Problem Statement</a:t>
            </a:r>
            <a:endParaRPr>
              <a:solidFill>
                <a:srgbClr val="000000"/>
              </a:solidFill>
            </a:endParaRPr>
          </a:p>
        </p:txBody>
      </p:sp>
      <p:grpSp>
        <p:nvGrpSpPr>
          <p:cNvPr id="86" name="Google Shape;86;p16"/>
          <p:cNvGrpSpPr/>
          <p:nvPr/>
        </p:nvGrpSpPr>
        <p:grpSpPr>
          <a:xfrm>
            <a:off x="3133848" y="1542612"/>
            <a:ext cx="2949958" cy="2885396"/>
            <a:chOff x="3071457" y="2013875"/>
            <a:chExt cx="1944600" cy="1569600"/>
          </a:xfrm>
        </p:grpSpPr>
        <p:sp>
          <p:nvSpPr>
            <p:cNvPr id="87" name="Google Shape;87;p16"/>
            <p:cNvSpPr/>
            <p:nvPr/>
          </p:nvSpPr>
          <p:spPr>
            <a:xfrm flipH="1" rot="10800000">
              <a:off x="3071457" y="2013875"/>
              <a:ext cx="1944600" cy="1569600"/>
            </a:xfrm>
            <a:prstGeom prst="round2DiagRect">
              <a:avLst>
                <a:gd fmla="val 0" name="adj1"/>
                <a:gd fmla="val 17764"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txBox="1"/>
            <p:nvPr/>
          </p:nvSpPr>
          <p:spPr>
            <a:xfrm>
              <a:off x="3312356" y="2125091"/>
              <a:ext cx="1451700" cy="22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Problem</a:t>
              </a:r>
              <a:endParaRPr sz="1100">
                <a:solidFill>
                  <a:srgbClr val="FFFFFF"/>
                </a:solidFill>
                <a:latin typeface="Roboto"/>
                <a:ea typeface="Roboto"/>
                <a:cs typeface="Roboto"/>
                <a:sym typeface="Roboto"/>
              </a:endParaRPr>
            </a:p>
          </p:txBody>
        </p:sp>
        <p:sp>
          <p:nvSpPr>
            <p:cNvPr id="89" name="Google Shape;89;p16"/>
            <p:cNvSpPr txBox="1"/>
            <p:nvPr/>
          </p:nvSpPr>
          <p:spPr>
            <a:xfrm>
              <a:off x="3102787" y="2376432"/>
              <a:ext cx="1824300" cy="76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rPr>
                <a:t>Irrigation detection can enable different areas:</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food security</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climate and weather modeling</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water rights laws</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water budgets</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Public policies</a:t>
              </a:r>
              <a:endParaRPr sz="1000">
                <a:solidFill>
                  <a:srgbClr val="FFFFFF"/>
                </a:solidFill>
              </a:endParaRPr>
            </a:p>
            <a:p>
              <a:pPr indent="0" lvl="0" marL="0" rtl="0" algn="l">
                <a:lnSpc>
                  <a:spcPct val="115000"/>
                </a:lnSpc>
                <a:spcBef>
                  <a:spcPts val="0"/>
                </a:spcBef>
                <a:spcAft>
                  <a:spcPts val="0"/>
                </a:spcAft>
                <a:buNone/>
              </a:pPr>
              <a:r>
                <a:rPr i="1" lang="en" sz="1000">
                  <a:solidFill>
                    <a:srgbClr val="FFFFFF"/>
                  </a:solidFill>
                </a:rPr>
                <a:t>But</a:t>
              </a:r>
              <a:r>
                <a:rPr lang="en" sz="1000">
                  <a:solidFill>
                    <a:srgbClr val="FFFFFF"/>
                  </a:solidFill>
                </a:rPr>
                <a:t> It is very resource intensive to train machine learning model for satellite images </a:t>
              </a:r>
              <a:endParaRPr sz="1000">
                <a:solidFill>
                  <a:srgbClr val="FFFFFF"/>
                </a:solidFill>
              </a:endParaRPr>
            </a:p>
            <a:p>
              <a:pPr indent="0" lvl="0" marL="0" rtl="0" algn="l">
                <a:lnSpc>
                  <a:spcPct val="115000"/>
                </a:lnSpc>
                <a:spcBef>
                  <a:spcPts val="0"/>
                </a:spcBef>
                <a:spcAft>
                  <a:spcPts val="1600"/>
                </a:spcAft>
                <a:buNone/>
              </a:pPr>
              <a:r>
                <a:t/>
              </a:r>
              <a:endParaRPr sz="800">
                <a:solidFill>
                  <a:srgbClr val="FFFFFF"/>
                </a:solidFill>
                <a:latin typeface="Roboto"/>
                <a:ea typeface="Roboto"/>
                <a:cs typeface="Roboto"/>
                <a:sym typeface="Roboto"/>
              </a:endParaRPr>
            </a:p>
          </p:txBody>
        </p:sp>
      </p:grpSp>
      <p:grpSp>
        <p:nvGrpSpPr>
          <p:cNvPr id="90" name="Google Shape;90;p16"/>
          <p:cNvGrpSpPr/>
          <p:nvPr/>
        </p:nvGrpSpPr>
        <p:grpSpPr>
          <a:xfrm>
            <a:off x="529726" y="1554291"/>
            <a:ext cx="2580095" cy="2873938"/>
            <a:chOff x="1126863" y="2013875"/>
            <a:chExt cx="1944600" cy="1569600"/>
          </a:xfrm>
        </p:grpSpPr>
        <p:sp>
          <p:nvSpPr>
            <p:cNvPr id="91" name="Google Shape;91;p16"/>
            <p:cNvSpPr/>
            <p:nvPr/>
          </p:nvSpPr>
          <p:spPr>
            <a:xfrm>
              <a:off x="1126863" y="2013875"/>
              <a:ext cx="1944600" cy="1569600"/>
            </a:xfrm>
            <a:prstGeom prst="round2DiagRect">
              <a:avLst>
                <a:gd fmla="val 0" name="adj1"/>
                <a:gd fmla="val 17764" name="adj2"/>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txBox="1"/>
            <p:nvPr/>
          </p:nvSpPr>
          <p:spPr>
            <a:xfrm>
              <a:off x="1248149" y="2131657"/>
              <a:ext cx="1562100" cy="20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Problem</a:t>
              </a:r>
              <a:endParaRPr sz="1100">
                <a:solidFill>
                  <a:srgbClr val="FFFFFF"/>
                </a:solidFill>
                <a:latin typeface="Roboto"/>
                <a:ea typeface="Roboto"/>
                <a:cs typeface="Roboto"/>
                <a:sym typeface="Roboto"/>
              </a:endParaRPr>
            </a:p>
          </p:txBody>
        </p:sp>
        <p:sp>
          <p:nvSpPr>
            <p:cNvPr id="93" name="Google Shape;93;p16"/>
            <p:cNvSpPr txBox="1"/>
            <p:nvPr/>
          </p:nvSpPr>
          <p:spPr>
            <a:xfrm>
              <a:off x="1207168" y="2376578"/>
              <a:ext cx="1713900" cy="76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rPr>
                <a:t>Remote sensing usage:</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m</a:t>
              </a:r>
              <a:r>
                <a:rPr lang="en" sz="1000">
                  <a:solidFill>
                    <a:srgbClr val="FFFFFF"/>
                  </a:solidFill>
                </a:rPr>
                <a:t>onitoring crop conditions</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mapping</a:t>
              </a:r>
              <a:r>
                <a:rPr lang="en" sz="1000">
                  <a:solidFill>
                    <a:srgbClr val="FFFFFF"/>
                  </a:solidFill>
                </a:rPr>
                <a:t> cultivation activity</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assessing land use</a:t>
              </a:r>
              <a:endParaRPr sz="1000">
                <a:solidFill>
                  <a:srgbClr val="FFFFFF"/>
                </a:solidFill>
              </a:endParaRPr>
            </a:p>
            <a:p>
              <a:pPr indent="-292100" lvl="0" marL="457200" rtl="0" algn="l">
                <a:lnSpc>
                  <a:spcPct val="115000"/>
                </a:lnSpc>
                <a:spcBef>
                  <a:spcPts val="0"/>
                </a:spcBef>
                <a:spcAft>
                  <a:spcPts val="0"/>
                </a:spcAft>
                <a:buClr>
                  <a:srgbClr val="FFFFFF"/>
                </a:buClr>
                <a:buSzPts val="1000"/>
                <a:buChar char="●"/>
              </a:pPr>
              <a:r>
                <a:rPr lang="en" sz="1000">
                  <a:solidFill>
                    <a:srgbClr val="FFFFFF"/>
                  </a:solidFill>
                </a:rPr>
                <a:t>predicting harvests </a:t>
              </a:r>
              <a:endParaRPr sz="1000">
                <a:solidFill>
                  <a:srgbClr val="FFFFFF"/>
                </a:solidFill>
              </a:endParaRPr>
            </a:p>
            <a:p>
              <a:pPr indent="0" lvl="0" marL="0" rtl="0" algn="l">
                <a:lnSpc>
                  <a:spcPct val="115000"/>
                </a:lnSpc>
                <a:spcBef>
                  <a:spcPts val="0"/>
                </a:spcBef>
                <a:spcAft>
                  <a:spcPts val="0"/>
                </a:spcAft>
                <a:buNone/>
              </a:pPr>
              <a:r>
                <a:rPr i="1" lang="en" sz="1000">
                  <a:solidFill>
                    <a:srgbClr val="FFFFFF"/>
                  </a:solidFill>
                </a:rPr>
                <a:t>But </a:t>
              </a:r>
              <a:r>
                <a:rPr lang="en" sz="1000">
                  <a:solidFill>
                    <a:srgbClr val="FFFFFF"/>
                  </a:solidFill>
                </a:rPr>
                <a:t>it is a very </a:t>
              </a:r>
              <a:r>
                <a:rPr lang="en" sz="1000">
                  <a:solidFill>
                    <a:srgbClr val="FFFFFF"/>
                  </a:solidFill>
                </a:rPr>
                <a:t>tedious and time consuming if we want to do it at manually and at scale</a:t>
              </a:r>
              <a:r>
                <a:rPr lang="en" sz="1000">
                  <a:solidFill>
                    <a:srgbClr val="FFFFFF"/>
                  </a:solidFill>
                </a:rPr>
                <a:t> </a:t>
              </a:r>
              <a:endParaRPr sz="1000">
                <a:solidFill>
                  <a:srgbClr val="FFFFFF"/>
                </a:solidFill>
              </a:endParaRPr>
            </a:p>
          </p:txBody>
        </p:sp>
      </p:grpSp>
      <p:grpSp>
        <p:nvGrpSpPr>
          <p:cNvPr id="94" name="Google Shape;94;p16"/>
          <p:cNvGrpSpPr/>
          <p:nvPr/>
        </p:nvGrpSpPr>
        <p:grpSpPr>
          <a:xfrm>
            <a:off x="6090971" y="1542641"/>
            <a:ext cx="2547719" cy="2873938"/>
            <a:chOff x="5230663" y="2013875"/>
            <a:chExt cx="3001200" cy="1569600"/>
          </a:xfrm>
        </p:grpSpPr>
        <p:sp>
          <p:nvSpPr>
            <p:cNvPr id="95" name="Google Shape;95;p16"/>
            <p:cNvSpPr/>
            <p:nvPr/>
          </p:nvSpPr>
          <p:spPr>
            <a:xfrm>
              <a:off x="5230663" y="2013875"/>
              <a:ext cx="3001200" cy="1569600"/>
            </a:xfrm>
            <a:prstGeom prst="round2DiagRect">
              <a:avLst>
                <a:gd fmla="val 0" name="adj1"/>
                <a:gd fmla="val 17764" name="adj2"/>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6" name="Google Shape;96;p16"/>
            <p:cNvSpPr txBox="1"/>
            <p:nvPr/>
          </p:nvSpPr>
          <p:spPr>
            <a:xfrm>
              <a:off x="5360226" y="2116026"/>
              <a:ext cx="24171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Our Solution</a:t>
              </a:r>
              <a:endParaRPr sz="1100">
                <a:solidFill>
                  <a:srgbClr val="FFFFFF"/>
                </a:solidFill>
                <a:latin typeface="Roboto"/>
                <a:ea typeface="Roboto"/>
                <a:cs typeface="Roboto"/>
                <a:sym typeface="Roboto"/>
              </a:endParaRPr>
            </a:p>
          </p:txBody>
        </p:sp>
        <p:sp>
          <p:nvSpPr>
            <p:cNvPr id="97" name="Google Shape;97;p16"/>
            <p:cNvSpPr txBox="1"/>
            <p:nvPr/>
          </p:nvSpPr>
          <p:spPr>
            <a:xfrm>
              <a:off x="5230667" y="2402288"/>
              <a:ext cx="2820300" cy="861600"/>
            </a:xfrm>
            <a:prstGeom prst="rect">
              <a:avLst/>
            </a:prstGeom>
            <a:noFill/>
            <a:ln>
              <a:noFill/>
            </a:ln>
          </p:spPr>
          <p:txBody>
            <a:bodyPr anchorCtr="0" anchor="t" bIns="91425" lIns="91425" spcFirstLastPara="1" rIns="91425" wrap="square" tIns="91425">
              <a:noAutofit/>
            </a:bodyPr>
            <a:lstStyle/>
            <a:p>
              <a:pPr indent="-285750" lvl="0" marL="457200" rtl="0" algn="just">
                <a:lnSpc>
                  <a:spcPct val="115000"/>
                </a:lnSpc>
                <a:spcBef>
                  <a:spcPts val="0"/>
                </a:spcBef>
                <a:spcAft>
                  <a:spcPts val="0"/>
                </a:spcAft>
                <a:buClr>
                  <a:srgbClr val="FFFFFF"/>
                </a:buClr>
                <a:buSzPts val="900"/>
                <a:buChar char="●"/>
              </a:pPr>
              <a:r>
                <a:rPr lang="en" sz="900">
                  <a:solidFill>
                    <a:srgbClr val="FFFFFF"/>
                  </a:solidFill>
                </a:rPr>
                <a:t>Deep learning model</a:t>
              </a:r>
              <a:r>
                <a:rPr lang="en" sz="900">
                  <a:solidFill>
                    <a:srgbClr val="FFFFFF"/>
                  </a:solidFill>
                </a:rPr>
                <a:t> to do remote sensing using satellite images to detect irrigation</a:t>
              </a:r>
              <a:endParaRPr sz="900">
                <a:solidFill>
                  <a:srgbClr val="FFFFFF"/>
                </a:solidFill>
              </a:endParaRPr>
            </a:p>
            <a:p>
              <a:pPr indent="-285750" lvl="0" marL="457200" rtl="0" algn="just">
                <a:lnSpc>
                  <a:spcPct val="115000"/>
                </a:lnSpc>
                <a:spcBef>
                  <a:spcPts val="0"/>
                </a:spcBef>
                <a:spcAft>
                  <a:spcPts val="0"/>
                </a:spcAft>
                <a:buClr>
                  <a:srgbClr val="FFFFFF"/>
                </a:buClr>
                <a:buSzPts val="900"/>
                <a:buChar char="●"/>
              </a:pPr>
              <a:r>
                <a:rPr lang="en" sz="900">
                  <a:solidFill>
                    <a:srgbClr val="FFFFFF"/>
                  </a:solidFill>
                </a:rPr>
                <a:t>We did an ‘Ablation Study’ to understand the effect of each band on performance metrics </a:t>
              </a:r>
              <a:endParaRPr sz="900">
                <a:solidFill>
                  <a:srgbClr val="FFFFFF"/>
                </a:solidFill>
                <a:latin typeface="Roboto"/>
                <a:ea typeface="Roboto"/>
                <a:cs typeface="Roboto"/>
                <a:sym typeface="Roboto"/>
              </a:endParaRPr>
            </a:p>
          </p:txBody>
        </p:sp>
      </p:grpSp>
      <p:grpSp>
        <p:nvGrpSpPr>
          <p:cNvPr id="98" name="Google Shape;98;p16"/>
          <p:cNvGrpSpPr/>
          <p:nvPr/>
        </p:nvGrpSpPr>
        <p:grpSpPr>
          <a:xfrm>
            <a:off x="5948584" y="2701257"/>
            <a:ext cx="261571" cy="260379"/>
            <a:chOff x="4858109" y="2631368"/>
            <a:chExt cx="316442" cy="315000"/>
          </a:xfrm>
        </p:grpSpPr>
        <p:sp>
          <p:nvSpPr>
            <p:cNvPr id="99" name="Google Shape;99;p16"/>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4858109" y="2739300"/>
              <a:ext cx="239100" cy="99000"/>
            </a:xfrm>
            <a:prstGeom prst="rightArrow">
              <a:avLst>
                <a:gd fmla="val 32020" name="adj1"/>
                <a:gd fmla="val 66970" name="adj2"/>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br>
                <a:rPr lang="en"/>
              </a:br>
              <a:endParaRPr/>
            </a:p>
          </p:txBody>
        </p:sp>
      </p:grpSp>
      <p:grpSp>
        <p:nvGrpSpPr>
          <p:cNvPr id="101" name="Google Shape;101;p16"/>
          <p:cNvGrpSpPr/>
          <p:nvPr/>
        </p:nvGrpSpPr>
        <p:grpSpPr>
          <a:xfrm>
            <a:off x="2948278" y="2701271"/>
            <a:ext cx="260366" cy="260366"/>
            <a:chOff x="3157188" y="909150"/>
            <a:chExt cx="470400" cy="470400"/>
          </a:xfrm>
        </p:grpSpPr>
        <p:sp>
          <p:nvSpPr>
            <p:cNvPr id="102" name="Google Shape;102;p16"/>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3243138" y="995100"/>
              <a:ext cx="298500" cy="298500"/>
            </a:xfrm>
            <a:prstGeom prst="mathPlus">
              <a:avLst>
                <a:gd fmla="val 9900" name="adj1"/>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7"/>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What is an Ablation Study???</a:t>
            </a:r>
            <a:endParaRPr>
              <a:solidFill>
                <a:srgbClr val="000000"/>
              </a:solidFill>
            </a:endParaRPr>
          </a:p>
        </p:txBody>
      </p:sp>
      <p:sp>
        <p:nvSpPr>
          <p:cNvPr id="109" name="Google Shape;109;p17"/>
          <p:cNvSpPr txBox="1"/>
          <p:nvPr>
            <p:ph idx="1" type="body"/>
          </p:nvPr>
        </p:nvSpPr>
        <p:spPr>
          <a:xfrm>
            <a:off x="435650" y="1489825"/>
            <a:ext cx="8279100" cy="338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What:</a:t>
            </a:r>
            <a:endParaRPr>
              <a:solidFill>
                <a:srgbClr val="000000"/>
              </a:solidFill>
            </a:endParaRPr>
          </a:p>
          <a:p>
            <a:pPr indent="-336550" lvl="1" marL="914400" rtl="0" algn="l">
              <a:spcBef>
                <a:spcPts val="0"/>
              </a:spcBef>
              <a:spcAft>
                <a:spcPts val="0"/>
              </a:spcAft>
              <a:buClr>
                <a:srgbClr val="000000"/>
              </a:buClr>
              <a:buSzPts val="1700"/>
              <a:buChar char="○"/>
            </a:pPr>
            <a:r>
              <a:rPr lang="en">
                <a:solidFill>
                  <a:srgbClr val="000000"/>
                </a:solidFill>
              </a:rPr>
              <a:t>In medical and psychological research: </a:t>
            </a:r>
            <a:endParaRPr>
              <a:solidFill>
                <a:srgbClr val="000000"/>
              </a:solidFill>
            </a:endParaRPr>
          </a:p>
          <a:p>
            <a:pPr indent="-336550" lvl="2" marL="1371600" rtl="0" algn="l">
              <a:spcBef>
                <a:spcPts val="0"/>
              </a:spcBef>
              <a:spcAft>
                <a:spcPts val="0"/>
              </a:spcAft>
              <a:buClr>
                <a:srgbClr val="000000"/>
              </a:buClr>
              <a:buSzPts val="1700"/>
              <a:buChar char="■"/>
            </a:pPr>
            <a:r>
              <a:rPr lang="en">
                <a:solidFill>
                  <a:srgbClr val="000000"/>
                </a:solidFill>
              </a:rPr>
              <a:t>Removal of a single organ, tissue, or any part of a living organism</a:t>
            </a:r>
            <a:endParaRPr>
              <a:solidFill>
                <a:srgbClr val="000000"/>
              </a:solidFill>
            </a:endParaRPr>
          </a:p>
          <a:p>
            <a:pPr indent="-336550" lvl="2" marL="1371600" rtl="0" algn="l">
              <a:spcBef>
                <a:spcPts val="0"/>
              </a:spcBef>
              <a:spcAft>
                <a:spcPts val="0"/>
              </a:spcAft>
              <a:buClr>
                <a:srgbClr val="000000"/>
              </a:buClr>
              <a:buSzPts val="1700"/>
              <a:buChar char="■"/>
            </a:pPr>
            <a:r>
              <a:rPr lang="en">
                <a:solidFill>
                  <a:srgbClr val="000000"/>
                </a:solidFill>
              </a:rPr>
              <a:t>Examine the behaviour of the organism in its absence </a:t>
            </a:r>
            <a:endParaRPr sz="17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In machine learning: </a:t>
            </a:r>
            <a:endParaRPr>
              <a:solidFill>
                <a:srgbClr val="000000"/>
              </a:solidFill>
            </a:endParaRPr>
          </a:p>
          <a:p>
            <a:pPr indent="-317500" lvl="2" marL="1371600" rtl="0" algn="l">
              <a:spcBef>
                <a:spcPts val="0"/>
              </a:spcBef>
              <a:spcAft>
                <a:spcPts val="0"/>
              </a:spcAft>
              <a:buClr>
                <a:srgbClr val="000000"/>
              </a:buClr>
              <a:buSzPts val="1400"/>
              <a:buChar char="■"/>
            </a:pPr>
            <a:r>
              <a:rPr lang="en">
                <a:solidFill>
                  <a:srgbClr val="000000"/>
                </a:solidFill>
              </a:rPr>
              <a:t>a</a:t>
            </a:r>
            <a:r>
              <a:rPr lang="en">
                <a:solidFill>
                  <a:srgbClr val="000000"/>
                </a:solidFill>
              </a:rPr>
              <a:t> scientific examination of a machine learning system in order to gain insight on the effects of its building blocks on overall performance</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Ablation via Hamburgers!</a:t>
            </a:r>
            <a:endParaRPr>
              <a:solidFill>
                <a:srgbClr val="000000"/>
              </a:solidFill>
            </a:endParaRPr>
          </a:p>
        </p:txBody>
      </p:sp>
      <p:pic>
        <p:nvPicPr>
          <p:cNvPr id="115" name="Google Shape;115;p18"/>
          <p:cNvPicPr preferRelativeResize="0"/>
          <p:nvPr/>
        </p:nvPicPr>
        <p:blipFill>
          <a:blip r:embed="rId4">
            <a:alphaModFix/>
          </a:blip>
          <a:stretch>
            <a:fillRect/>
          </a:stretch>
        </p:blipFill>
        <p:spPr>
          <a:xfrm>
            <a:off x="1481125" y="1970675"/>
            <a:ext cx="1828800" cy="1828800"/>
          </a:xfrm>
          <a:prstGeom prst="rect">
            <a:avLst/>
          </a:prstGeom>
          <a:noFill/>
          <a:ln>
            <a:noFill/>
          </a:ln>
        </p:spPr>
      </p:pic>
      <p:pic>
        <p:nvPicPr>
          <p:cNvPr id="116" name="Google Shape;116;p18"/>
          <p:cNvPicPr preferRelativeResize="0"/>
          <p:nvPr/>
        </p:nvPicPr>
        <p:blipFill>
          <a:blip r:embed="rId5">
            <a:alphaModFix/>
          </a:blip>
          <a:stretch>
            <a:fillRect/>
          </a:stretch>
        </p:blipFill>
        <p:spPr>
          <a:xfrm>
            <a:off x="3967572" y="2433800"/>
            <a:ext cx="914397" cy="914397"/>
          </a:xfrm>
          <a:prstGeom prst="rect">
            <a:avLst/>
          </a:prstGeom>
          <a:noFill/>
          <a:ln>
            <a:noFill/>
          </a:ln>
        </p:spPr>
      </p:pic>
      <p:pic>
        <p:nvPicPr>
          <p:cNvPr id="117" name="Google Shape;117;p18"/>
          <p:cNvPicPr preferRelativeResize="0"/>
          <p:nvPr/>
        </p:nvPicPr>
        <p:blipFill>
          <a:blip r:embed="rId6">
            <a:alphaModFix/>
          </a:blip>
          <a:stretch>
            <a:fillRect/>
          </a:stretch>
        </p:blipFill>
        <p:spPr>
          <a:xfrm>
            <a:off x="3967572" y="1144125"/>
            <a:ext cx="914397" cy="914397"/>
          </a:xfrm>
          <a:prstGeom prst="rect">
            <a:avLst/>
          </a:prstGeom>
          <a:noFill/>
          <a:ln>
            <a:noFill/>
          </a:ln>
        </p:spPr>
      </p:pic>
      <p:pic>
        <p:nvPicPr>
          <p:cNvPr id="118" name="Google Shape;118;p18"/>
          <p:cNvPicPr preferRelativeResize="0"/>
          <p:nvPr/>
        </p:nvPicPr>
        <p:blipFill>
          <a:blip r:embed="rId7">
            <a:alphaModFix/>
          </a:blip>
          <a:stretch>
            <a:fillRect/>
          </a:stretch>
        </p:blipFill>
        <p:spPr>
          <a:xfrm>
            <a:off x="3967572" y="3653575"/>
            <a:ext cx="914397" cy="914397"/>
          </a:xfrm>
          <a:prstGeom prst="rect">
            <a:avLst/>
          </a:prstGeom>
          <a:noFill/>
          <a:ln>
            <a:noFill/>
          </a:ln>
        </p:spPr>
      </p:pic>
      <p:pic>
        <p:nvPicPr>
          <p:cNvPr id="119" name="Google Shape;119;p18"/>
          <p:cNvPicPr preferRelativeResize="0"/>
          <p:nvPr/>
        </p:nvPicPr>
        <p:blipFill>
          <a:blip r:embed="rId8">
            <a:alphaModFix/>
          </a:blip>
          <a:stretch>
            <a:fillRect/>
          </a:stretch>
        </p:blipFill>
        <p:spPr>
          <a:xfrm>
            <a:off x="5450678" y="4054430"/>
            <a:ext cx="685798" cy="676006"/>
          </a:xfrm>
          <a:prstGeom prst="rect">
            <a:avLst/>
          </a:prstGeom>
          <a:noFill/>
          <a:ln>
            <a:noFill/>
          </a:ln>
        </p:spPr>
      </p:pic>
      <p:pic>
        <p:nvPicPr>
          <p:cNvPr id="120" name="Google Shape;120;p18"/>
          <p:cNvPicPr preferRelativeResize="0"/>
          <p:nvPr/>
        </p:nvPicPr>
        <p:blipFill>
          <a:blip r:embed="rId9">
            <a:alphaModFix/>
          </a:blip>
          <a:stretch>
            <a:fillRect/>
          </a:stretch>
        </p:blipFill>
        <p:spPr>
          <a:xfrm>
            <a:off x="6560350" y="4166875"/>
            <a:ext cx="457198" cy="451107"/>
          </a:xfrm>
          <a:prstGeom prst="rect">
            <a:avLst/>
          </a:prstGeom>
          <a:noFill/>
          <a:ln>
            <a:noFill/>
          </a:ln>
        </p:spPr>
      </p:pic>
      <p:pic>
        <p:nvPicPr>
          <p:cNvPr id="121" name="Google Shape;121;p18"/>
          <p:cNvPicPr preferRelativeResize="0"/>
          <p:nvPr/>
        </p:nvPicPr>
        <p:blipFill>
          <a:blip r:embed="rId10">
            <a:alphaModFix/>
          </a:blip>
          <a:stretch>
            <a:fillRect/>
          </a:stretch>
        </p:blipFill>
        <p:spPr>
          <a:xfrm>
            <a:off x="7383225" y="3557150"/>
            <a:ext cx="228599" cy="228599"/>
          </a:xfrm>
          <a:prstGeom prst="rect">
            <a:avLst/>
          </a:prstGeom>
          <a:noFill/>
          <a:ln>
            <a:noFill/>
          </a:ln>
        </p:spPr>
      </p:pic>
      <p:pic>
        <p:nvPicPr>
          <p:cNvPr id="122" name="Google Shape;122;p18"/>
          <p:cNvPicPr preferRelativeResize="0"/>
          <p:nvPr/>
        </p:nvPicPr>
        <p:blipFill>
          <a:blip r:embed="rId11">
            <a:alphaModFix/>
          </a:blip>
          <a:stretch>
            <a:fillRect/>
          </a:stretch>
        </p:blipFill>
        <p:spPr>
          <a:xfrm>
            <a:off x="6560350" y="3445900"/>
            <a:ext cx="457198" cy="451107"/>
          </a:xfrm>
          <a:prstGeom prst="rect">
            <a:avLst/>
          </a:prstGeom>
          <a:noFill/>
          <a:ln>
            <a:noFill/>
          </a:ln>
        </p:spPr>
      </p:pic>
      <p:pic>
        <p:nvPicPr>
          <p:cNvPr id="123" name="Google Shape;123;p18"/>
          <p:cNvPicPr preferRelativeResize="0"/>
          <p:nvPr/>
        </p:nvPicPr>
        <p:blipFill>
          <a:blip r:embed="rId12">
            <a:alphaModFix/>
          </a:blip>
          <a:stretch>
            <a:fillRect/>
          </a:stretch>
        </p:blipFill>
        <p:spPr>
          <a:xfrm>
            <a:off x="5450675" y="3331975"/>
            <a:ext cx="685798" cy="678943"/>
          </a:xfrm>
          <a:prstGeom prst="rect">
            <a:avLst/>
          </a:prstGeom>
          <a:noFill/>
          <a:ln>
            <a:noFill/>
          </a:ln>
        </p:spPr>
      </p:pic>
      <p:pic>
        <p:nvPicPr>
          <p:cNvPr id="124" name="Google Shape;124;p18"/>
          <p:cNvPicPr preferRelativeResize="0"/>
          <p:nvPr/>
        </p:nvPicPr>
        <p:blipFill>
          <a:blip r:embed="rId13">
            <a:alphaModFix/>
          </a:blip>
          <a:stretch>
            <a:fillRect/>
          </a:stretch>
        </p:blipFill>
        <p:spPr>
          <a:xfrm>
            <a:off x="5450673" y="1258425"/>
            <a:ext cx="685798" cy="685798"/>
          </a:xfrm>
          <a:prstGeom prst="rect">
            <a:avLst/>
          </a:prstGeom>
          <a:noFill/>
          <a:ln>
            <a:noFill/>
          </a:ln>
        </p:spPr>
      </p:pic>
      <p:cxnSp>
        <p:nvCxnSpPr>
          <p:cNvPr id="125" name="Google Shape;125;p18"/>
          <p:cNvCxnSpPr>
            <a:stCxn id="115" idx="3"/>
            <a:endCxn id="117" idx="1"/>
          </p:cNvCxnSpPr>
          <p:nvPr/>
        </p:nvCxnSpPr>
        <p:spPr>
          <a:xfrm flipH="1" rot="10800000">
            <a:off x="3309925" y="1601375"/>
            <a:ext cx="657600" cy="1283700"/>
          </a:xfrm>
          <a:prstGeom prst="straightConnector1">
            <a:avLst/>
          </a:prstGeom>
          <a:noFill/>
          <a:ln cap="flat" cmpd="sng" w="9525">
            <a:solidFill>
              <a:schemeClr val="dk2"/>
            </a:solidFill>
            <a:prstDash val="solid"/>
            <a:round/>
            <a:headEnd len="med" w="med" type="none"/>
            <a:tailEnd len="med" w="med" type="triangle"/>
          </a:ln>
        </p:spPr>
      </p:cxnSp>
      <p:cxnSp>
        <p:nvCxnSpPr>
          <p:cNvPr id="126" name="Google Shape;126;p18"/>
          <p:cNvCxnSpPr>
            <a:stCxn id="115" idx="3"/>
            <a:endCxn id="116" idx="1"/>
          </p:cNvCxnSpPr>
          <p:nvPr/>
        </p:nvCxnSpPr>
        <p:spPr>
          <a:xfrm>
            <a:off x="3309925" y="2885075"/>
            <a:ext cx="657600" cy="6000"/>
          </a:xfrm>
          <a:prstGeom prst="straightConnector1">
            <a:avLst/>
          </a:prstGeom>
          <a:noFill/>
          <a:ln cap="flat" cmpd="sng" w="9525">
            <a:solidFill>
              <a:schemeClr val="dk2"/>
            </a:solidFill>
            <a:prstDash val="solid"/>
            <a:round/>
            <a:headEnd len="med" w="med" type="none"/>
            <a:tailEnd len="med" w="med" type="triangle"/>
          </a:ln>
        </p:spPr>
      </p:cxnSp>
      <p:cxnSp>
        <p:nvCxnSpPr>
          <p:cNvPr id="127" name="Google Shape;127;p18"/>
          <p:cNvCxnSpPr>
            <a:stCxn id="115" idx="3"/>
            <a:endCxn id="118" idx="1"/>
          </p:cNvCxnSpPr>
          <p:nvPr/>
        </p:nvCxnSpPr>
        <p:spPr>
          <a:xfrm>
            <a:off x="3309925" y="2885075"/>
            <a:ext cx="657600" cy="1225800"/>
          </a:xfrm>
          <a:prstGeom prst="straightConnector1">
            <a:avLst/>
          </a:prstGeom>
          <a:noFill/>
          <a:ln cap="flat" cmpd="sng" w="9525">
            <a:solidFill>
              <a:schemeClr val="dk2"/>
            </a:solidFill>
            <a:prstDash val="solid"/>
            <a:round/>
            <a:headEnd len="med" w="med" type="none"/>
            <a:tailEnd len="med" w="med" type="triangle"/>
          </a:ln>
        </p:spPr>
      </p:cxnSp>
      <p:cxnSp>
        <p:nvCxnSpPr>
          <p:cNvPr id="128" name="Google Shape;128;p18"/>
          <p:cNvCxnSpPr>
            <a:stCxn id="117" idx="3"/>
            <a:endCxn id="124" idx="1"/>
          </p:cNvCxnSpPr>
          <p:nvPr/>
        </p:nvCxnSpPr>
        <p:spPr>
          <a:xfrm>
            <a:off x="4881968" y="1601323"/>
            <a:ext cx="568800" cy="0"/>
          </a:xfrm>
          <a:prstGeom prst="straightConnector1">
            <a:avLst/>
          </a:prstGeom>
          <a:noFill/>
          <a:ln cap="flat" cmpd="sng" w="9525">
            <a:solidFill>
              <a:schemeClr val="dk2"/>
            </a:solidFill>
            <a:prstDash val="solid"/>
            <a:round/>
            <a:headEnd len="med" w="med" type="none"/>
            <a:tailEnd len="med" w="med" type="triangle"/>
          </a:ln>
        </p:spPr>
      </p:cxnSp>
      <p:cxnSp>
        <p:nvCxnSpPr>
          <p:cNvPr id="129" name="Google Shape;129;p18"/>
          <p:cNvCxnSpPr>
            <a:stCxn id="118" idx="3"/>
            <a:endCxn id="123" idx="1"/>
          </p:cNvCxnSpPr>
          <p:nvPr/>
        </p:nvCxnSpPr>
        <p:spPr>
          <a:xfrm flipH="1" rot="10800000">
            <a:off x="4881969" y="3671573"/>
            <a:ext cx="568800" cy="439200"/>
          </a:xfrm>
          <a:prstGeom prst="straightConnector1">
            <a:avLst/>
          </a:prstGeom>
          <a:noFill/>
          <a:ln cap="flat" cmpd="sng" w="9525">
            <a:solidFill>
              <a:schemeClr val="dk2"/>
            </a:solidFill>
            <a:prstDash val="solid"/>
            <a:round/>
            <a:headEnd len="med" w="med" type="none"/>
            <a:tailEnd len="med" w="med" type="triangle"/>
          </a:ln>
        </p:spPr>
      </p:cxnSp>
      <p:cxnSp>
        <p:nvCxnSpPr>
          <p:cNvPr id="130" name="Google Shape;130;p18"/>
          <p:cNvCxnSpPr>
            <a:stCxn id="118" idx="3"/>
            <a:endCxn id="119" idx="1"/>
          </p:cNvCxnSpPr>
          <p:nvPr/>
        </p:nvCxnSpPr>
        <p:spPr>
          <a:xfrm>
            <a:off x="4881969" y="4110773"/>
            <a:ext cx="568800" cy="281700"/>
          </a:xfrm>
          <a:prstGeom prst="straightConnector1">
            <a:avLst/>
          </a:prstGeom>
          <a:noFill/>
          <a:ln cap="flat" cmpd="sng" w="9525">
            <a:solidFill>
              <a:schemeClr val="dk2"/>
            </a:solidFill>
            <a:prstDash val="solid"/>
            <a:round/>
            <a:headEnd len="med" w="med" type="none"/>
            <a:tailEnd len="med" w="med" type="triangle"/>
          </a:ln>
        </p:spPr>
      </p:cxnSp>
      <p:cxnSp>
        <p:nvCxnSpPr>
          <p:cNvPr id="131" name="Google Shape;131;p18"/>
          <p:cNvCxnSpPr>
            <a:stCxn id="123" idx="3"/>
            <a:endCxn id="122" idx="1"/>
          </p:cNvCxnSpPr>
          <p:nvPr/>
        </p:nvCxnSpPr>
        <p:spPr>
          <a:xfrm>
            <a:off x="6136473" y="3671446"/>
            <a:ext cx="423900" cy="0"/>
          </a:xfrm>
          <a:prstGeom prst="straightConnector1">
            <a:avLst/>
          </a:prstGeom>
          <a:noFill/>
          <a:ln cap="flat" cmpd="sng" w="9525">
            <a:solidFill>
              <a:schemeClr val="dk2"/>
            </a:solidFill>
            <a:prstDash val="solid"/>
            <a:round/>
            <a:headEnd len="med" w="med" type="none"/>
            <a:tailEnd len="med" w="med" type="triangle"/>
          </a:ln>
        </p:spPr>
      </p:cxnSp>
      <p:cxnSp>
        <p:nvCxnSpPr>
          <p:cNvPr id="132" name="Google Shape;132;p18"/>
          <p:cNvCxnSpPr>
            <a:stCxn id="122" idx="3"/>
            <a:endCxn id="121" idx="1"/>
          </p:cNvCxnSpPr>
          <p:nvPr/>
        </p:nvCxnSpPr>
        <p:spPr>
          <a:xfrm>
            <a:off x="7017548" y="3671453"/>
            <a:ext cx="365700" cy="0"/>
          </a:xfrm>
          <a:prstGeom prst="straightConnector1">
            <a:avLst/>
          </a:prstGeom>
          <a:noFill/>
          <a:ln cap="flat" cmpd="sng" w="9525">
            <a:solidFill>
              <a:schemeClr val="dk2"/>
            </a:solidFill>
            <a:prstDash val="solid"/>
            <a:round/>
            <a:headEnd len="med" w="med" type="none"/>
            <a:tailEnd len="med" w="med" type="triangle"/>
          </a:ln>
        </p:spPr>
      </p:cxnSp>
      <p:cxnSp>
        <p:nvCxnSpPr>
          <p:cNvPr id="133" name="Google Shape;133;p18"/>
          <p:cNvCxnSpPr>
            <a:stCxn id="119" idx="3"/>
            <a:endCxn id="120" idx="1"/>
          </p:cNvCxnSpPr>
          <p:nvPr/>
        </p:nvCxnSpPr>
        <p:spPr>
          <a:xfrm>
            <a:off x="6136476" y="4392433"/>
            <a:ext cx="423900" cy="0"/>
          </a:xfrm>
          <a:prstGeom prst="straightConnector1">
            <a:avLst/>
          </a:prstGeom>
          <a:noFill/>
          <a:ln cap="flat" cmpd="sng" w="9525">
            <a:solidFill>
              <a:schemeClr val="dk2"/>
            </a:solidFill>
            <a:prstDash val="solid"/>
            <a:round/>
            <a:headEnd len="med" w="med" type="none"/>
            <a:tailEnd len="med" w="med" type="triangle"/>
          </a:ln>
        </p:spPr>
      </p:cxnSp>
      <p:sp>
        <p:nvSpPr>
          <p:cNvPr id="134" name="Google Shape;134;p18"/>
          <p:cNvSpPr txBox="1"/>
          <p:nvPr/>
        </p:nvSpPr>
        <p:spPr>
          <a:xfrm>
            <a:off x="1778875" y="3653575"/>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Baseline</a:t>
            </a:r>
            <a:endParaRPr>
              <a:latin typeface="Roboto"/>
              <a:ea typeface="Roboto"/>
              <a:cs typeface="Roboto"/>
              <a:sym typeface="Roboto"/>
            </a:endParaRPr>
          </a:p>
        </p:txBody>
      </p:sp>
      <p:sp>
        <p:nvSpPr>
          <p:cNvPr id="135" name="Google Shape;135;p18"/>
          <p:cNvSpPr txBox="1"/>
          <p:nvPr/>
        </p:nvSpPr>
        <p:spPr>
          <a:xfrm>
            <a:off x="3808125" y="1970675"/>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Exp 1</a:t>
            </a:r>
            <a:endParaRPr sz="1200">
              <a:latin typeface="Roboto"/>
              <a:ea typeface="Roboto"/>
              <a:cs typeface="Roboto"/>
              <a:sym typeface="Roboto"/>
            </a:endParaRPr>
          </a:p>
        </p:txBody>
      </p:sp>
      <p:sp>
        <p:nvSpPr>
          <p:cNvPr id="136" name="Google Shape;136;p18"/>
          <p:cNvSpPr txBox="1"/>
          <p:nvPr/>
        </p:nvSpPr>
        <p:spPr>
          <a:xfrm>
            <a:off x="3808125" y="3232550"/>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Exp 2</a:t>
            </a:r>
            <a:endParaRPr sz="1200">
              <a:latin typeface="Roboto"/>
              <a:ea typeface="Roboto"/>
              <a:cs typeface="Roboto"/>
              <a:sym typeface="Roboto"/>
            </a:endParaRPr>
          </a:p>
        </p:txBody>
      </p:sp>
      <p:sp>
        <p:nvSpPr>
          <p:cNvPr id="137" name="Google Shape;137;p18"/>
          <p:cNvSpPr txBox="1"/>
          <p:nvPr/>
        </p:nvSpPr>
        <p:spPr>
          <a:xfrm>
            <a:off x="3793500" y="4434150"/>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Exp 3</a:t>
            </a:r>
            <a:endParaRPr sz="1200">
              <a:latin typeface="Roboto"/>
              <a:ea typeface="Roboto"/>
              <a:cs typeface="Roboto"/>
              <a:sym typeface="Roboto"/>
            </a:endParaRPr>
          </a:p>
        </p:txBody>
      </p:sp>
      <p:sp>
        <p:nvSpPr>
          <p:cNvPr id="138" name="Google Shape;138;p18"/>
          <p:cNvSpPr txBox="1"/>
          <p:nvPr/>
        </p:nvSpPr>
        <p:spPr>
          <a:xfrm>
            <a:off x="5176925" y="1873575"/>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Exp 4</a:t>
            </a:r>
            <a:endParaRPr sz="1000">
              <a:latin typeface="Roboto"/>
              <a:ea typeface="Roboto"/>
              <a:cs typeface="Roboto"/>
              <a:sym typeface="Roboto"/>
            </a:endParaRPr>
          </a:p>
        </p:txBody>
      </p:sp>
      <p:sp>
        <p:nvSpPr>
          <p:cNvPr id="139" name="Google Shape;139;p18"/>
          <p:cNvSpPr txBox="1"/>
          <p:nvPr/>
        </p:nvSpPr>
        <p:spPr>
          <a:xfrm>
            <a:off x="5176925" y="3897000"/>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Exp 5</a:t>
            </a:r>
            <a:endParaRPr sz="1000">
              <a:latin typeface="Roboto"/>
              <a:ea typeface="Roboto"/>
              <a:cs typeface="Roboto"/>
              <a:sym typeface="Roboto"/>
            </a:endParaRPr>
          </a:p>
        </p:txBody>
      </p:sp>
      <p:sp>
        <p:nvSpPr>
          <p:cNvPr id="140" name="Google Shape;140;p18"/>
          <p:cNvSpPr txBox="1"/>
          <p:nvPr/>
        </p:nvSpPr>
        <p:spPr>
          <a:xfrm>
            <a:off x="5176925" y="4588225"/>
            <a:ext cx="1233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Roboto"/>
                <a:ea typeface="Roboto"/>
                <a:cs typeface="Roboto"/>
                <a:sym typeface="Roboto"/>
              </a:rPr>
              <a:t>Exp 8</a:t>
            </a:r>
            <a:endParaRPr sz="1000">
              <a:latin typeface="Roboto"/>
              <a:ea typeface="Roboto"/>
              <a:cs typeface="Roboto"/>
              <a:sym typeface="Roboto"/>
            </a:endParaRPr>
          </a:p>
        </p:txBody>
      </p:sp>
      <p:sp>
        <p:nvSpPr>
          <p:cNvPr id="141" name="Google Shape;141;p18"/>
          <p:cNvSpPr txBox="1"/>
          <p:nvPr/>
        </p:nvSpPr>
        <p:spPr>
          <a:xfrm>
            <a:off x="6446050" y="3785738"/>
            <a:ext cx="6858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Roboto"/>
                <a:ea typeface="Roboto"/>
                <a:cs typeface="Roboto"/>
                <a:sym typeface="Roboto"/>
              </a:rPr>
              <a:t>Exp 6</a:t>
            </a:r>
            <a:endParaRPr sz="800">
              <a:latin typeface="Roboto"/>
              <a:ea typeface="Roboto"/>
              <a:cs typeface="Roboto"/>
              <a:sym typeface="Roboto"/>
            </a:endParaRPr>
          </a:p>
        </p:txBody>
      </p:sp>
      <p:sp>
        <p:nvSpPr>
          <p:cNvPr id="142" name="Google Shape;142;p18"/>
          <p:cNvSpPr txBox="1"/>
          <p:nvPr/>
        </p:nvSpPr>
        <p:spPr>
          <a:xfrm>
            <a:off x="7268925" y="3701575"/>
            <a:ext cx="457200" cy="22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
                <a:latin typeface="Roboto"/>
                <a:ea typeface="Roboto"/>
                <a:cs typeface="Roboto"/>
                <a:sym typeface="Roboto"/>
              </a:rPr>
              <a:t>Exp 7</a:t>
            </a:r>
            <a:endParaRPr sz="600">
              <a:latin typeface="Roboto"/>
              <a:ea typeface="Roboto"/>
              <a:cs typeface="Roboto"/>
              <a:sym typeface="Roboto"/>
            </a:endParaRPr>
          </a:p>
        </p:txBody>
      </p:sp>
      <p:sp>
        <p:nvSpPr>
          <p:cNvPr id="143" name="Google Shape;143;p18"/>
          <p:cNvSpPr txBox="1"/>
          <p:nvPr/>
        </p:nvSpPr>
        <p:spPr>
          <a:xfrm>
            <a:off x="6446050" y="4494063"/>
            <a:ext cx="6858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latin typeface="Roboto"/>
                <a:ea typeface="Roboto"/>
                <a:cs typeface="Roboto"/>
                <a:sym typeface="Roboto"/>
              </a:rPr>
              <a:t>Exp 9</a:t>
            </a:r>
            <a:endParaRPr sz="8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19"/>
          <p:cNvSpPr txBox="1"/>
          <p:nvPr>
            <p:ph type="title"/>
          </p:nvPr>
        </p:nvSpPr>
        <p:spPr>
          <a:xfrm>
            <a:off x="492575" y="458025"/>
            <a:ext cx="82221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Project Goal</a:t>
            </a:r>
            <a:endParaRPr>
              <a:solidFill>
                <a:srgbClr val="000000"/>
              </a:solidFill>
            </a:endParaRPr>
          </a:p>
        </p:txBody>
      </p:sp>
      <p:sp>
        <p:nvSpPr>
          <p:cNvPr id="149" name="Google Shape;149;p19"/>
          <p:cNvSpPr txBox="1"/>
          <p:nvPr>
            <p:ph idx="1" type="body"/>
          </p:nvPr>
        </p:nvSpPr>
        <p:spPr>
          <a:xfrm>
            <a:off x="492600" y="1489825"/>
            <a:ext cx="79668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To better understand causality in machine learning satellite irrigation detection systems </a:t>
            </a:r>
            <a:endParaRPr/>
          </a:p>
          <a:p>
            <a:pPr indent="-342900" lvl="0" marL="457200" rtl="0" algn="l">
              <a:spcBef>
                <a:spcPts val="0"/>
              </a:spcBef>
              <a:spcAft>
                <a:spcPts val="0"/>
              </a:spcAft>
              <a:buSzPts val="1800"/>
              <a:buChar char="●"/>
            </a:pPr>
            <a:r>
              <a:rPr lang="en"/>
              <a:t>To remove as much training information as possible with little or no loss of performance</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3" name="Shape 153"/>
        <p:cNvGrpSpPr/>
        <p:nvPr/>
      </p:nvGrpSpPr>
      <p:grpSpPr>
        <a:xfrm>
          <a:off x="0" y="0"/>
          <a:ext cx="0" cy="0"/>
          <a:chOff x="0" y="0"/>
          <a:chExt cx="0" cy="0"/>
        </a:xfrm>
      </p:grpSpPr>
      <p:sp>
        <p:nvSpPr>
          <p:cNvPr id="154" name="Google Shape;154;p2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Jacob </a:t>
            </a:r>
            <a:r>
              <a:rPr lang="en"/>
              <a:t>Start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1"/>
          <p:cNvSpPr txBox="1"/>
          <p:nvPr>
            <p:ph type="title"/>
          </p:nvPr>
        </p:nvSpPr>
        <p:spPr>
          <a:xfrm>
            <a:off x="429300" y="458025"/>
            <a:ext cx="82854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Dataset</a:t>
            </a:r>
            <a:endParaRPr>
              <a:solidFill>
                <a:srgbClr val="000000"/>
              </a:solidFill>
            </a:endParaRPr>
          </a:p>
        </p:txBody>
      </p:sp>
      <p:sp>
        <p:nvSpPr>
          <p:cNvPr id="160" name="Google Shape;160;p21"/>
          <p:cNvSpPr txBox="1"/>
          <p:nvPr>
            <p:ph idx="1" type="body"/>
          </p:nvPr>
        </p:nvSpPr>
        <p:spPr>
          <a:xfrm>
            <a:off x="435225" y="1489825"/>
            <a:ext cx="3999900" cy="30789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Char char="●"/>
            </a:pPr>
            <a:r>
              <a:rPr lang="en" sz="1500">
                <a:solidFill>
                  <a:srgbClr val="000000"/>
                </a:solidFill>
              </a:rPr>
              <a:t>BigEarthNet</a:t>
            </a:r>
            <a:endParaRPr sz="15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590,326 Sentinel-2 image patches</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A</a:t>
            </a:r>
            <a:r>
              <a:rPr lang="en" sz="1300">
                <a:solidFill>
                  <a:srgbClr val="000000"/>
                </a:solidFill>
              </a:rPr>
              <a:t>cquired between June 2017 and May 2018 over 10 European countries</a:t>
            </a:r>
            <a:endParaRPr sz="1300">
              <a:solidFill>
                <a:srgbClr val="000000"/>
              </a:solidFill>
            </a:endParaRPr>
          </a:p>
          <a:p>
            <a:pPr indent="-311150" lvl="2" marL="1371600" rtl="0" algn="l">
              <a:spcBef>
                <a:spcPts val="0"/>
              </a:spcBef>
              <a:spcAft>
                <a:spcPts val="0"/>
              </a:spcAft>
              <a:buClr>
                <a:srgbClr val="000000"/>
              </a:buClr>
              <a:buSzPts val="1300"/>
              <a:buChar char="■"/>
            </a:pPr>
            <a:r>
              <a:rPr lang="en" sz="1300">
                <a:solidFill>
                  <a:srgbClr val="000000"/>
                </a:solidFill>
              </a:rPr>
              <a:t>Austria, Belgium, Finland, Ireland, Kosovo, Lithuania, Luxembourg, Portugal, Serbia, Switzerland</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Each sentinel-2 image has 12 bands as a separate .tif (geotiff) file</a:t>
            </a:r>
            <a:endParaRPr sz="1300">
              <a:solidFill>
                <a:srgbClr val="000000"/>
              </a:solidFill>
            </a:endParaRPr>
          </a:p>
          <a:p>
            <a:pPr indent="0" lvl="0" marL="914400" rtl="0" algn="l">
              <a:spcBef>
                <a:spcPts val="1600"/>
              </a:spcBef>
              <a:spcAft>
                <a:spcPts val="0"/>
              </a:spcAft>
              <a:buNone/>
            </a:pPr>
            <a:r>
              <a:t/>
            </a:r>
            <a:endParaRPr sz="1300">
              <a:solidFill>
                <a:srgbClr val="000000"/>
              </a:solidFill>
            </a:endParaRPr>
          </a:p>
          <a:p>
            <a:pPr indent="0" lvl="0" marL="914400" rtl="0" algn="l">
              <a:spcBef>
                <a:spcPts val="1600"/>
              </a:spcBef>
              <a:spcAft>
                <a:spcPts val="1600"/>
              </a:spcAft>
              <a:buNone/>
            </a:pPr>
            <a:r>
              <a:t/>
            </a:r>
            <a:endParaRPr sz="1300">
              <a:solidFill>
                <a:srgbClr val="000000"/>
              </a:solidFill>
            </a:endParaRPr>
          </a:p>
        </p:txBody>
      </p:sp>
      <p:pic>
        <p:nvPicPr>
          <p:cNvPr id="161" name="Google Shape;161;p21"/>
          <p:cNvPicPr preferRelativeResize="0"/>
          <p:nvPr/>
        </p:nvPicPr>
        <p:blipFill>
          <a:blip r:embed="rId4">
            <a:alphaModFix/>
          </a:blip>
          <a:stretch>
            <a:fillRect/>
          </a:stretch>
        </p:blipFill>
        <p:spPr>
          <a:xfrm>
            <a:off x="5353725" y="1448500"/>
            <a:ext cx="3078900" cy="3078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000000"/>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